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" name="Shape 2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" name="Shape 2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</a:lvl1pPr>
          </a:lstStyle>
          <a:p>
            <a:pPr/>
            <a:r>
              <a:t>Richtige Antwort: 3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" name="Shape 3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Richtige Antwort: 2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" name="Shape 3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</a:lvl1pPr>
          </a:lstStyle>
          <a:p>
            <a:pPr/>
            <a:r>
              <a:t>Richtige Antwort: 1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4" name="Shape 4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Richtige Antwort: 3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9" name="Shape 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Richtige Antwort: 3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?"/>
          <p:cNvSpPr txBox="1"/>
          <p:nvPr/>
        </p:nvSpPr>
        <p:spPr>
          <a:xfrm rot="10690021">
            <a:off x="-305630" y="656628"/>
            <a:ext cx="1584961" cy="32101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100"/>
              </a:spcBef>
              <a:defRPr sz="22200">
                <a:solidFill>
                  <a:srgbClr val="78358C"/>
                </a:solidFill>
              </a:defRPr>
            </a:lvl1pPr>
          </a:lstStyle>
          <a:p>
            <a:pPr/>
            <a:r>
              <a:t>?</a:t>
            </a:r>
          </a:p>
        </p:txBody>
      </p:sp>
      <p:sp>
        <p:nvSpPr>
          <p:cNvPr id="3" name="?"/>
          <p:cNvSpPr txBox="1"/>
          <p:nvPr/>
        </p:nvSpPr>
        <p:spPr>
          <a:xfrm rot="4035761">
            <a:off x="65606" y="5616915"/>
            <a:ext cx="1955237" cy="219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100"/>
              </a:spcBef>
              <a:defRPr sz="13800">
                <a:solidFill>
                  <a:srgbClr val="E8335D"/>
                </a:solidFill>
                <a:latin typeface="Showcard Gothic"/>
                <a:ea typeface="Showcard Gothic"/>
                <a:cs typeface="Showcard Gothic"/>
                <a:sym typeface="Showcard Gothic"/>
              </a:defRPr>
            </a:lvl1pPr>
          </a:lstStyle>
          <a:p>
            <a:pPr/>
            <a:r>
              <a:t>?</a:t>
            </a:r>
          </a:p>
        </p:txBody>
      </p:sp>
      <p:sp>
        <p:nvSpPr>
          <p:cNvPr id="4" name="?"/>
          <p:cNvSpPr txBox="1"/>
          <p:nvPr/>
        </p:nvSpPr>
        <p:spPr>
          <a:xfrm rot="19412651">
            <a:off x="7814103" y="1132718"/>
            <a:ext cx="1661161" cy="247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100"/>
              </a:spcBef>
              <a:defRPr sz="15700">
                <a:solidFill>
                  <a:srgbClr val="2CB8C5"/>
                </a:solidFill>
                <a:latin typeface="Adler"/>
                <a:ea typeface="Adler"/>
                <a:cs typeface="Adler"/>
                <a:sym typeface="Adler"/>
              </a:defRPr>
            </a:lvl1pPr>
          </a:lstStyle>
          <a:p>
            <a:pPr/>
            <a:r>
              <a:t>?</a:t>
            </a:r>
          </a:p>
        </p:txBody>
      </p:sp>
      <p:sp>
        <p:nvSpPr>
          <p:cNvPr id="5" name="?"/>
          <p:cNvSpPr txBox="1"/>
          <p:nvPr/>
        </p:nvSpPr>
        <p:spPr>
          <a:xfrm>
            <a:off x="7656405" y="4054869"/>
            <a:ext cx="2118361" cy="339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5100"/>
              </a:spcBef>
              <a:defRPr sz="21700">
                <a:solidFill>
                  <a:srgbClr val="F39100"/>
                </a:solidFill>
                <a:latin typeface="High Tower Text"/>
                <a:ea typeface="High Tower Text"/>
                <a:cs typeface="High Tower Text"/>
                <a:sym typeface="High Tower Text"/>
              </a:defRPr>
            </a:lvl1pPr>
          </a:lstStyle>
          <a:p>
            <a:pPr/>
            <a:r>
              <a:t>?</a:t>
            </a:r>
          </a:p>
        </p:txBody>
      </p:sp>
      <p:pic>
        <p:nvPicPr>
          <p:cNvPr id="6" name="Wycliff eV Logo Violett CMYK C.png" descr="Wycliff eV Logo Violett CMYK C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94454" y="-2692"/>
            <a:ext cx="1274909" cy="692299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eltext"/>
          <p:cNvSpPr txBox="1"/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Titeltext</a:t>
            </a:r>
          </a:p>
        </p:txBody>
      </p:sp>
      <p:sp>
        <p:nvSpPr>
          <p:cNvPr id="8" name="Textebene 1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9" name="Foliennummer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u bist ein tapferer Jäger.…"/>
          <p:cNvSpPr txBox="1"/>
          <p:nvPr/>
        </p:nvSpPr>
        <p:spPr>
          <a:xfrm>
            <a:off x="1693363" y="3480591"/>
            <a:ext cx="5757274" cy="2524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199" indent="-457199">
              <a:spcBef>
                <a:spcPts val="1000"/>
              </a:spcBef>
              <a:buSzPct val="100000"/>
              <a:buAutoNum type="arabicPeriod" startAt="1"/>
              <a:defRPr sz="30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Du bist ein tapferer Jäger.</a:t>
            </a:r>
          </a:p>
          <a:p>
            <a:pPr marL="457199" indent="-457199">
              <a:spcBef>
                <a:spcPts val="1000"/>
              </a:spcBef>
              <a:buSzPct val="100000"/>
              <a:buAutoNum type="arabicPeriod" startAt="1"/>
              <a:defRPr sz="30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Du bist in der Lage, eine Menge Bier zu trinken.</a:t>
            </a:r>
          </a:p>
          <a:p>
            <a:pPr marL="457199" indent="-457199">
              <a:spcBef>
                <a:spcPts val="1000"/>
              </a:spcBef>
              <a:buSzPct val="100000"/>
              <a:buAutoNum type="arabicPeriod" startAt="1"/>
              <a:defRPr sz="30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Du hast keinen Respekt vor den Ältesten.</a:t>
            </a:r>
          </a:p>
        </p:txBody>
      </p:sp>
      <p:sp>
        <p:nvSpPr>
          <p:cNvPr id="26" name="„I doo haiha werge.“…"/>
          <p:cNvSpPr txBox="1"/>
          <p:nvPr/>
        </p:nvSpPr>
        <p:spPr>
          <a:xfrm>
            <a:off x="1678384" y="939394"/>
            <a:ext cx="5432777" cy="2145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100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„I doo haiha werge.“</a:t>
            </a:r>
          </a:p>
          <a:p>
            <a:pPr marL="457200" indent="-457200">
              <a:spcBef>
                <a:spcPts val="1000"/>
              </a:spcBef>
              <a:defRPr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(Du hast eine Menge Leber.)</a:t>
            </a:r>
          </a:p>
          <a:p>
            <a:pPr marL="457200" indent="-457200" algn="r">
              <a:spcBef>
                <a:spcPts val="1000"/>
              </a:spcBef>
              <a:def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Sprache: Vagla, Ghana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r hat versucht ihr im Haushalt zu helfen und sich ungeschickt angestellt.…"/>
          <p:cNvSpPr txBox="1"/>
          <p:nvPr/>
        </p:nvSpPr>
        <p:spPr>
          <a:xfrm>
            <a:off x="1299494" y="3567530"/>
            <a:ext cx="6545012" cy="2804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1000"/>
              </a:spcBef>
              <a:buSzPct val="100000"/>
              <a:buAutoNum type="arabicPeriod" startAt="1"/>
              <a:defRPr sz="27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Er hat versucht ihr im Haushalt zu helfen und sich ungeschickt angestellt.</a:t>
            </a:r>
          </a:p>
          <a:p>
            <a:pPr marL="457200" indent="-457200">
              <a:spcBef>
                <a:spcPts val="1000"/>
              </a:spcBef>
              <a:buSzPct val="100000"/>
              <a:buAutoNum type="arabicPeriod" startAt="1"/>
              <a:defRPr sz="27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Ihr Mann hat ihr das Herz gebrochen, weil er sich von ihr getrennt hat.</a:t>
            </a:r>
          </a:p>
          <a:p>
            <a:pPr marL="457200" indent="-457200">
              <a:spcBef>
                <a:spcPts val="1000"/>
              </a:spcBef>
              <a:buSzPct val="100000"/>
              <a:buAutoNum type="arabicPeriod" startAt="1"/>
              <a:defRPr sz="27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Ihr Mann hat sie eifersüchtig gemacht, weil er mit einer anderen flirtet.</a:t>
            </a:r>
          </a:p>
        </p:txBody>
      </p:sp>
      <p:sp>
        <p:nvSpPr>
          <p:cNvPr id="31" name="„Odim kwe ovohko ejo che.“…"/>
          <p:cNvSpPr txBox="1"/>
          <p:nvPr/>
        </p:nvSpPr>
        <p:spPr>
          <a:xfrm>
            <a:off x="1421407" y="881740"/>
            <a:ext cx="6301186" cy="2161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100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„Odim kwe ovohko ejo che.“</a:t>
            </a:r>
          </a:p>
          <a:p>
            <a:pPr>
              <a:spcBef>
                <a:spcPts val="1000"/>
              </a:spcBef>
              <a:defRPr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(Ihr Ehemann hat ihr den Wassertopf</a:t>
            </a:r>
            <a:br/>
            <a:r>
              <a:t>zerbrochen.)</a:t>
            </a:r>
          </a:p>
          <a:p>
            <a:pPr marL="457200" indent="-457200" algn="r">
              <a:spcBef>
                <a:spcPts val="1000"/>
              </a:spcBef>
              <a:def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Sprache: Mbembe, Nigeria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„Sana bam keeri ba ti.“…"/>
          <p:cNvSpPr txBox="1"/>
          <p:nvPr/>
        </p:nvSpPr>
        <p:spPr>
          <a:xfrm>
            <a:off x="1417193" y="1071263"/>
            <a:ext cx="6309614" cy="167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100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„Sana bam keeri ba ti.“</a:t>
            </a:r>
          </a:p>
          <a:p>
            <a:pPr marL="457200" indent="-457200">
              <a:spcBef>
                <a:spcPts val="1000"/>
              </a:spcBef>
              <a:defRPr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(Das Bier hat geweint und ist fertig.)</a:t>
            </a:r>
          </a:p>
          <a:p>
            <a:pPr marL="457200" indent="-457200" algn="r">
              <a:spcBef>
                <a:spcPts val="1000"/>
              </a:spcBef>
              <a:def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Sprache: Kasem, Ghana</a:t>
            </a:r>
          </a:p>
        </p:txBody>
      </p:sp>
      <p:sp>
        <p:nvSpPr>
          <p:cNvPr id="36" name="Text"/>
          <p:cNvSpPr txBox="1"/>
          <p:nvPr/>
        </p:nvSpPr>
        <p:spPr>
          <a:xfrm>
            <a:off x="4251295" y="3218304"/>
            <a:ext cx="641410" cy="42139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/>
          </a:p>
        </p:txBody>
      </p:sp>
      <p:sp>
        <p:nvSpPr>
          <p:cNvPr id="37" name="Das Bier ist gegoren und kann getrunken werden.…"/>
          <p:cNvSpPr txBox="1"/>
          <p:nvPr/>
        </p:nvSpPr>
        <p:spPr>
          <a:xfrm>
            <a:off x="1331829" y="3263905"/>
            <a:ext cx="6480342" cy="2804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1000"/>
              </a:spcBef>
              <a:buSzPct val="100000"/>
              <a:buAutoNum type="arabicPeriod" startAt="1"/>
              <a:defRPr sz="27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Das Bier ist gegoren und kann getrunken werden.</a:t>
            </a:r>
          </a:p>
          <a:p>
            <a:pPr marL="457200" indent="-457200">
              <a:spcBef>
                <a:spcPts val="1000"/>
              </a:spcBef>
              <a:buSzPct val="100000"/>
              <a:buAutoNum type="arabicPeriod" startAt="1"/>
              <a:defRPr sz="27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Das Bier ist ausgegangen, das Fest ist vorbei.</a:t>
            </a:r>
          </a:p>
          <a:p>
            <a:pPr marL="457200" indent="-457200">
              <a:spcBef>
                <a:spcPts val="1000"/>
              </a:spcBef>
              <a:buSzPct val="100000"/>
              <a:buAutoNum type="arabicPeriod" startAt="1"/>
              <a:defRPr sz="27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Deine Jugend ist vorbei, bereite dich auf das ernste Leben vor.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„Saya akan pergi cuci mata.“…"/>
          <p:cNvSpPr txBox="1"/>
          <p:nvPr/>
        </p:nvSpPr>
        <p:spPr>
          <a:xfrm>
            <a:off x="1605023" y="1121911"/>
            <a:ext cx="5933954" cy="1960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330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„Saya akan pergi cuci mata.“</a:t>
            </a:r>
          </a:p>
          <a:p>
            <a:pPr>
              <a:spcBef>
                <a:spcPts val="1000"/>
              </a:spcBef>
              <a:defRPr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(Ich gehe mir die Augen waschen.)</a:t>
            </a:r>
          </a:p>
          <a:p>
            <a:pPr marL="457200" indent="-457200" algn="r">
              <a:spcBef>
                <a:spcPts val="1000"/>
              </a:spcBef>
              <a:def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Indonesisch</a:t>
            </a:r>
          </a:p>
        </p:txBody>
      </p:sp>
      <p:sp>
        <p:nvSpPr>
          <p:cNvPr id="42" name="sich die Augen waschen.…"/>
          <p:cNvSpPr txBox="1"/>
          <p:nvPr/>
        </p:nvSpPr>
        <p:spPr>
          <a:xfrm>
            <a:off x="1698423" y="3822065"/>
            <a:ext cx="5933953" cy="1584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1000"/>
              </a:spcBef>
              <a:buSzPct val="100000"/>
              <a:buAutoNum type="arabicPeriod" startAt="1"/>
              <a:defRPr sz="27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sich die Augen waschen.</a:t>
            </a:r>
          </a:p>
          <a:p>
            <a:pPr marL="457200" indent="-457200">
              <a:spcBef>
                <a:spcPts val="1000"/>
              </a:spcBef>
              <a:buSzPct val="100000"/>
              <a:buAutoNum type="arabicPeriod" startAt="1"/>
              <a:defRPr sz="27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sich nach Frauen umsehen.</a:t>
            </a:r>
          </a:p>
          <a:p>
            <a:pPr marL="457200" indent="-457200">
              <a:spcBef>
                <a:spcPts val="1000"/>
              </a:spcBef>
              <a:buSzPct val="100000"/>
              <a:buAutoNum type="arabicPeriod" startAt="1"/>
              <a:defRPr sz="27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sich Ware ansehen ohne zu kaufen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Ich bin wieder gesund?…"/>
          <p:cNvSpPr txBox="1"/>
          <p:nvPr/>
        </p:nvSpPr>
        <p:spPr>
          <a:xfrm>
            <a:off x="1669608" y="3592843"/>
            <a:ext cx="5314175" cy="1991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1000"/>
              </a:spcBef>
              <a:buSzPct val="100000"/>
              <a:buAutoNum type="arabicPeriod" startAt="1"/>
              <a:defRPr sz="27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Ich bin wieder gesund?</a:t>
            </a:r>
          </a:p>
          <a:p>
            <a:pPr marL="457200" indent="-457200">
              <a:spcBef>
                <a:spcPts val="1000"/>
              </a:spcBef>
              <a:buSzPct val="100000"/>
              <a:buAutoNum type="arabicPeriod" startAt="1"/>
              <a:defRPr sz="27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Ich bin nach einem bösen Traum aufgewacht?</a:t>
            </a:r>
          </a:p>
          <a:p>
            <a:pPr marL="457200" indent="-457200">
              <a:spcBef>
                <a:spcPts val="1000"/>
              </a:spcBef>
              <a:buSzPct val="100000"/>
              <a:buAutoNum type="arabicPeriod" startAt="1"/>
              <a:defRPr sz="2700">
                <a:solidFill>
                  <a:srgbClr val="FFFFFF"/>
                </a:solidFill>
                <a:latin typeface="Gentium Basic"/>
                <a:ea typeface="Gentium Basic"/>
                <a:cs typeface="Gentium Basic"/>
                <a:sym typeface="Gentium Basic"/>
              </a:defRPr>
            </a:pPr>
            <a:r>
              <a:t>Mir fällt ein Stein vom Herzen?</a:t>
            </a:r>
          </a:p>
        </p:txBody>
      </p:sp>
      <p:sp>
        <p:nvSpPr>
          <p:cNvPr id="47" name="„Meine Seele kehrt an ihren Platz zurück.“…"/>
          <p:cNvSpPr txBox="1"/>
          <p:nvPr/>
        </p:nvSpPr>
        <p:spPr>
          <a:xfrm>
            <a:off x="1586592" y="1169402"/>
            <a:ext cx="5397190" cy="1480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„Meine Seele kehrt an ihren Platz zurück.“</a:t>
            </a:r>
          </a:p>
          <a:p>
            <a:pPr algn="r" defTabSz="457200">
              <a:def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aus Pakistan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6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Standarddesign">
  <a:themeElements>
    <a:clrScheme name="Standard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andarddesign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Standard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tandarddesign">
  <a:themeElements>
    <a:clrScheme name="Standard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andarddesign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Standard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