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fntdata" ContentType="application/x-fontdata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2"/>
  </p:sldMasterIdLst>
  <p:sldIdLst>
    <p:sldId id="256" r:id="rId3"/>
    <p:sldId id="266" r:id="rId4"/>
    <p:sldId id="257" r:id="rId5"/>
    <p:sldId id="258" r:id="rId6"/>
    <p:sldId id="259" r:id="rId7"/>
    <p:sldId id="260" r:id="rId8"/>
    <p:sldId id="278" r:id="rId9"/>
    <p:sldId id="270" r:id="rId10"/>
    <p:sldId id="271" r:id="rId11"/>
    <p:sldId id="273" r:id="rId12"/>
    <p:sldId id="274" r:id="rId13"/>
    <p:sldId id="272" r:id="rId14"/>
    <p:sldId id="267" r:id="rId15"/>
    <p:sldId id="268" r:id="rId16"/>
    <p:sldId id="269" r:id="rId17"/>
    <p:sldId id="275" r:id="rId18"/>
    <p:sldId id="276" r:id="rId19"/>
    <p:sldId id="277" r:id="rId20"/>
    <p:sldId id="261" r:id="rId21"/>
    <p:sldId id="262" r:id="rId22"/>
    <p:sldId id="263" r:id="rId23"/>
    <p:sldId id="264" r:id="rId24"/>
    <p:sldId id="265" r:id="rId25"/>
  </p:sldIdLst>
  <p:sldSz cx="9144000" cy="6858000" type="screen4x3"/>
  <p:notesSz cx="7559675" cy="10691813"/>
  <p:embeddedFontLst>
    <p:embeddedFont>
      <p:font typeface="Exo 2 Medium" panose="00000600000000000000" pitchFamily="50" charset="0"/>
      <p:regular r:id="rId26"/>
      <p:italic r:id="rId27"/>
    </p:embeddedFont>
    <p:embeddedFont>
      <p:font typeface="Gentium Basic" panose="02000503060000020004" pitchFamily="2" charset="0"/>
      <p:regular r:id="rId28"/>
      <p:bold r:id="rId29"/>
      <p:italic r:id="rId30"/>
      <p:boldItalic r:id="rId3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customXml" Target="../customXml/item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/>
          <p:nvPr/>
        </p:nvGrpSpPr>
        <p:grpSpPr>
          <a:xfrm>
            <a:off x="251640" y="764640"/>
            <a:ext cx="8422560" cy="6070680"/>
            <a:chOff x="251640" y="764640"/>
            <a:chExt cx="8422560" cy="6070680"/>
          </a:xfrm>
        </p:grpSpPr>
        <p:sp>
          <p:nvSpPr>
            <p:cNvPr id="7" name="CustomShape 2"/>
            <p:cNvSpPr/>
            <p:nvPr/>
          </p:nvSpPr>
          <p:spPr>
            <a:xfrm>
              <a:off x="251640" y="764640"/>
              <a:ext cx="8422560" cy="5641920"/>
            </a:xfrm>
            <a:prstGeom prst="rect">
              <a:avLst/>
            </a:prstGeom>
            <a:solidFill>
              <a:srgbClr val="E8335D"/>
            </a:solidFill>
            <a:ln>
              <a:solidFill>
                <a:schemeClr val="accent1">
                  <a:shade val="50000"/>
                  <a:alpha val="48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" name="CustomShape 3"/>
            <p:cNvSpPr/>
            <p:nvPr/>
          </p:nvSpPr>
          <p:spPr>
            <a:xfrm rot="1328400">
              <a:off x="888840" y="6314040"/>
              <a:ext cx="289800" cy="484560"/>
            </a:xfrm>
            <a:prstGeom prst="flowChartMerge">
              <a:avLst/>
            </a:prstGeom>
            <a:solidFill>
              <a:srgbClr val="E833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3" name="CustomShape 4"/>
          <p:cNvSpPr/>
          <p:nvPr/>
        </p:nvSpPr>
        <p:spPr>
          <a:xfrm>
            <a:off x="467640" y="476640"/>
            <a:ext cx="8422560" cy="5686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DE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1"/>
          <p:cNvGrpSpPr/>
          <p:nvPr/>
        </p:nvGrpSpPr>
        <p:grpSpPr>
          <a:xfrm>
            <a:off x="251640" y="764640"/>
            <a:ext cx="8422560" cy="6070680"/>
            <a:chOff x="251640" y="764640"/>
            <a:chExt cx="8422560" cy="6070680"/>
          </a:xfrm>
        </p:grpSpPr>
        <p:sp>
          <p:nvSpPr>
            <p:cNvPr id="43" name="CustomShape 2"/>
            <p:cNvSpPr/>
            <p:nvPr/>
          </p:nvSpPr>
          <p:spPr>
            <a:xfrm>
              <a:off x="251640" y="764640"/>
              <a:ext cx="8422560" cy="5641920"/>
            </a:xfrm>
            <a:prstGeom prst="rect">
              <a:avLst/>
            </a:prstGeom>
            <a:solidFill>
              <a:srgbClr val="E8335D"/>
            </a:solidFill>
            <a:ln>
              <a:solidFill>
                <a:schemeClr val="accent1">
                  <a:shade val="50000"/>
                  <a:alpha val="48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4" name="CustomShape 3"/>
            <p:cNvSpPr/>
            <p:nvPr/>
          </p:nvSpPr>
          <p:spPr>
            <a:xfrm rot="1328400">
              <a:off x="888840" y="6314040"/>
              <a:ext cx="289800" cy="484560"/>
            </a:xfrm>
            <a:prstGeom prst="flowChartMerge">
              <a:avLst/>
            </a:prstGeom>
            <a:solidFill>
              <a:srgbClr val="E833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45" name="CustomShape 4"/>
          <p:cNvSpPr/>
          <p:nvPr/>
        </p:nvSpPr>
        <p:spPr>
          <a:xfrm>
            <a:off x="467640" y="476640"/>
            <a:ext cx="8422560" cy="5686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DE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Englische  Scherzfrage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Why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do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you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tell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actors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to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break a leg?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3200" b="0" strike="noStrike" spc="-1" dirty="0">
              <a:solidFill>
                <a:srgbClr val="FFFFFF"/>
              </a:solidFill>
              <a:latin typeface="Gentium Basic"/>
              <a:ea typeface="WenQuanYi Micro Hei"/>
            </a:endParaRPr>
          </a:p>
          <a:p>
            <a:pPr algn="ctr">
              <a:lnSpc>
                <a:spcPct val="100000"/>
              </a:lnSpc>
            </a:pP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3200" b="0" strike="noStrike" spc="-1" dirty="0">
              <a:latin typeface="Arial"/>
            </a:endParaRPr>
          </a:p>
        </p:txBody>
      </p:sp>
      <p:pic>
        <p:nvPicPr>
          <p:cNvPr id="3" name="Grafik 2" descr="Ein Bild, das Text, Vektorgrafiken enthält.&#10;&#10;Automatisch generierte Beschreibung">
            <a:extLst>
              <a:ext uri="{FF2B5EF4-FFF2-40B4-BE49-F238E27FC236}">
                <a16:creationId xmlns:a16="http://schemas.microsoft.com/office/drawing/2014/main" id="{B37D8678-26C7-46EC-8361-584F8FB06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60" y="2834640"/>
            <a:ext cx="1605280" cy="321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Die Kultur kennenlernen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Analyse der Grammatik und des Lautsystems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61035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Die Kultur kennenlernen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Analyse der Grammatik und des Lautsystems</a:t>
            </a: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Erstellung eines geeigneten Alphabets / einer Rechtschreibung</a:t>
            </a:r>
          </a:p>
        </p:txBody>
      </p:sp>
    </p:spTree>
    <p:extLst>
      <p:ext uri="{BB962C8B-B14F-4D97-AF65-F5344CB8AC3E}">
        <p14:creationId xmlns:p14="http://schemas.microsoft.com/office/powerpoint/2010/main" val="33619652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Die Kultur kennenlernen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Analyse der Grammatik und des Lautsystems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Erstellung eines geeigneten Alphabets / einer Rechtschreibung</a:t>
            </a:r>
          </a:p>
          <a:p>
            <a:pPr marL="514350" indent="-514350"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Lesematerial herstellen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71909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Die Kultur kennenlernen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Analyse der Grammatik und des Lautsystems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Erstellung eines geeigneten Alphabets / einer Rechtschreibung</a:t>
            </a:r>
          </a:p>
          <a:p>
            <a:pPr marL="514350" indent="-514350"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Lesematerial herstellen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937DFC93-6F98-4B43-B8AD-787CFC2636FD}"/>
              </a:ext>
            </a:extLst>
          </p:cNvPr>
          <p:cNvSpPr/>
          <p:nvPr/>
        </p:nvSpPr>
        <p:spPr>
          <a:xfrm>
            <a:off x="5019041" y="1178940"/>
            <a:ext cx="3891280" cy="475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7.   Leseunterricht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17983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Die Kultur kennenlernen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Analyse der Grammatik und des Lautsystems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Erstellung eines geeigneten Alphabets / einer Rechtschreibung</a:t>
            </a:r>
          </a:p>
          <a:p>
            <a:pPr marL="514350" indent="-514350"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Lesematerial herstellen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937DFC93-6F98-4B43-B8AD-787CFC2636FD}"/>
              </a:ext>
            </a:extLst>
          </p:cNvPr>
          <p:cNvSpPr/>
          <p:nvPr/>
        </p:nvSpPr>
        <p:spPr>
          <a:xfrm>
            <a:off x="5019041" y="1178940"/>
            <a:ext cx="3891280" cy="475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7.   Leseunterricht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8.   Bibelübersetzung</a:t>
            </a:r>
            <a:endParaRPr lang="de-DE" sz="2800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0527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Die Kultur kennenlernen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Analyse der Grammatik und des Lautsystems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Erstellung eines geeigneten Alphabets / einer Rechtschreibung</a:t>
            </a:r>
          </a:p>
          <a:p>
            <a:pPr marL="514350" indent="-514350"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Lesematerial herstellen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937DFC93-6F98-4B43-B8AD-787CFC2636FD}"/>
              </a:ext>
            </a:extLst>
          </p:cNvPr>
          <p:cNvSpPr/>
          <p:nvPr/>
        </p:nvSpPr>
        <p:spPr>
          <a:xfrm>
            <a:off x="5019041" y="1176400"/>
            <a:ext cx="3891280" cy="475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7.   Leseunterricht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8.   Bibelübersetzung</a:t>
            </a:r>
            <a:endParaRPr lang="de-DE" sz="2800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9.   Prüfung des Textes </a:t>
            </a: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     (Bibel)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442694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Die Kultur kennenlernen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Analyse der Grammatik und des Lautsystems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Erstellung eines geeigneten Alphabets / einer Rechtschreibung</a:t>
            </a:r>
          </a:p>
          <a:p>
            <a:pPr marL="514350" indent="-514350"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Lesematerial herstellen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937DFC93-6F98-4B43-B8AD-787CFC2636FD}"/>
              </a:ext>
            </a:extLst>
          </p:cNvPr>
          <p:cNvSpPr/>
          <p:nvPr/>
        </p:nvSpPr>
        <p:spPr>
          <a:xfrm>
            <a:off x="5019041" y="1178940"/>
            <a:ext cx="3891280" cy="475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7.   Leseunterricht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8.   Bibelübersetzung</a:t>
            </a:r>
            <a:endParaRPr lang="de-DE" sz="2800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9.   Prüfung des Textes </a:t>
            </a: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     (Bibel)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de-DE" sz="2800" spc="-1" dirty="0">
                <a:solidFill>
                  <a:schemeClr val="bg1"/>
                </a:solidFill>
                <a:latin typeface="Gentium Basic"/>
              </a:rPr>
              <a:t>10. Endrevision der Bibel</a:t>
            </a: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</a:t>
            </a: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     (bzw. NT)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62851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Die Kultur kennenlernen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Analyse der Grammatik und des Lautsystems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Erstellung eines geeigneten Alphabets / einer Rechtschreibung</a:t>
            </a:r>
          </a:p>
          <a:p>
            <a:pPr marL="514350" indent="-514350"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Lesematerial herstellen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937DFC93-6F98-4B43-B8AD-787CFC2636FD}"/>
              </a:ext>
            </a:extLst>
          </p:cNvPr>
          <p:cNvSpPr/>
          <p:nvPr/>
        </p:nvSpPr>
        <p:spPr>
          <a:xfrm>
            <a:off x="5019041" y="1178940"/>
            <a:ext cx="3891280" cy="475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7.   Leseunterricht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8.   Bibelübersetzung</a:t>
            </a:r>
            <a:endParaRPr lang="de-DE" sz="2800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9.   Prüfung des Textes </a:t>
            </a: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     (Bibel)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de-DE" sz="2800" spc="-1" dirty="0">
                <a:solidFill>
                  <a:schemeClr val="bg1"/>
                </a:solidFill>
                <a:latin typeface="Gentium Basic"/>
              </a:rPr>
              <a:t>10. Endrevision der Bibel</a:t>
            </a: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</a:t>
            </a: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     (bzw. NT)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11. Druck, Übergabe und </a:t>
            </a: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     Verteilung der Bibel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92470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Die Kultur kennenlernen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Analyse der Grammatik und des Lautsystems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Erstellung eines geeigneten Alphabets / einer Rechtschreibung</a:t>
            </a:r>
          </a:p>
          <a:p>
            <a:pPr marL="514350" indent="-514350"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Lesematerial herstellen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937DFC93-6F98-4B43-B8AD-787CFC2636FD}"/>
              </a:ext>
            </a:extLst>
          </p:cNvPr>
          <p:cNvSpPr/>
          <p:nvPr/>
        </p:nvSpPr>
        <p:spPr>
          <a:xfrm>
            <a:off x="5019041" y="1178940"/>
            <a:ext cx="3891280" cy="475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7.   Leseunterricht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8.   Bibelübersetzung</a:t>
            </a:r>
            <a:endParaRPr lang="de-DE" sz="2800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9.   Prüfung des Textes </a:t>
            </a: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     (Bibel)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de-DE" sz="2800" spc="-1" dirty="0">
                <a:solidFill>
                  <a:schemeClr val="bg1"/>
                </a:solidFill>
                <a:latin typeface="Gentium Basic"/>
              </a:rPr>
              <a:t>10. Endrevision der Bibel</a:t>
            </a: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</a:t>
            </a: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     (bzw. NT)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11. Druck, Übergabe und </a:t>
            </a: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     Verteilung der Bibel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12. Audiobibeln herstellen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166408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530720" y="553730"/>
            <a:ext cx="8313840" cy="493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5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Die Aufgabe des Bibelübersetzers</a:t>
            </a:r>
            <a:endParaRPr lang="de-DE" sz="35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de-DE" sz="24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Er soll so übersetzen, dass die Leser seiner Übersetzung das Gleiche verstehen wie die Menschen zur Zeit Jesu oder Paulus.</a:t>
            </a:r>
            <a:endParaRPr lang="de-DE" sz="24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2400" b="1" strike="noStrike" spc="-1" dirty="0">
                <a:solidFill>
                  <a:schemeClr val="bg1"/>
                </a:solidFill>
                <a:latin typeface="Gentium Basic"/>
                <a:ea typeface="WenQuanYi Micro Hei"/>
              </a:rPr>
              <a:t> Exegese</a:t>
            </a:r>
            <a:r>
              <a:rPr lang="de-DE" sz="2400" b="0" strike="noStrike" spc="-1" dirty="0">
                <a:solidFill>
                  <a:schemeClr val="bg1"/>
                </a:solidFill>
                <a:latin typeface="Gentium Basic"/>
                <a:ea typeface="WenQuanYi Micro Hei"/>
              </a:rPr>
              <a:t>: Was hat der			</a:t>
            </a:r>
            <a:r>
              <a:rPr lang="de-DE" sz="2400" b="1" strike="noStrike" spc="-1" dirty="0">
                <a:solidFill>
                  <a:schemeClr val="bg1"/>
                </a:solidFill>
                <a:latin typeface="Gentium Basic"/>
                <a:ea typeface="WenQuanYi Micro Hei"/>
              </a:rPr>
              <a:t>Übersetzung</a:t>
            </a:r>
            <a:r>
              <a:rPr lang="de-DE" sz="2400" b="0" strike="noStrike" spc="-1" dirty="0">
                <a:solidFill>
                  <a:schemeClr val="bg1"/>
                </a:solidFill>
                <a:latin typeface="Gentium Basic"/>
                <a:ea typeface="WenQuanYi Micro Hei"/>
              </a:rPr>
              <a:t>: Wie kann der  </a:t>
            </a:r>
          </a:p>
          <a:p>
            <a:pPr>
              <a:lnSpc>
                <a:spcPct val="100000"/>
              </a:lnSpc>
            </a:pPr>
            <a:r>
              <a:rPr lang="de-DE" sz="2400" spc="-1" dirty="0">
                <a:solidFill>
                  <a:schemeClr val="bg1"/>
                </a:solidFill>
                <a:latin typeface="Gentium Basic"/>
                <a:ea typeface="WenQuanYi Micro Hei"/>
              </a:rPr>
              <a:t> </a:t>
            </a:r>
            <a:r>
              <a:rPr lang="de-DE" sz="2400" b="0" strike="noStrike" spc="-1" dirty="0">
                <a:solidFill>
                  <a:schemeClr val="bg1"/>
                </a:solidFill>
                <a:latin typeface="Gentium Basic"/>
                <a:ea typeface="WenQuanYi Micro Hei"/>
              </a:rPr>
              <a:t>Ursprungstext gemeint?		gleiche Sinn in der Ziel-						</a:t>
            </a:r>
            <a:r>
              <a:rPr lang="de-DE" sz="2400" b="0" strike="noStrike" spc="-1" dirty="0" err="1">
                <a:solidFill>
                  <a:schemeClr val="bg1"/>
                </a:solidFill>
                <a:latin typeface="Gentium Basic"/>
                <a:ea typeface="WenQuanYi Micro Hei"/>
              </a:rPr>
              <a:t>sprache</a:t>
            </a:r>
            <a:r>
              <a:rPr lang="de-DE" sz="2400" b="0" strike="noStrike" spc="-1" dirty="0">
                <a:solidFill>
                  <a:schemeClr val="bg1"/>
                </a:solidFill>
                <a:latin typeface="Gentium Basic"/>
                <a:ea typeface="WenQuanYi Micro Hei"/>
              </a:rPr>
              <a:t> ausgedrückt werden?</a:t>
            </a:r>
            <a:endParaRPr lang="de-DE" sz="24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2400" b="0" strike="noStrike" spc="-1" dirty="0">
                <a:solidFill>
                  <a:schemeClr val="bg1"/>
                </a:solidFill>
                <a:latin typeface="Gentium Basic"/>
                <a:ea typeface="WenQuanYi Micro Hei"/>
              </a:rPr>
              <a:t>										</a:t>
            </a:r>
            <a:endParaRPr lang="de-DE" sz="24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92" name="Grafik 1"/>
          <p:cNvPicPr/>
          <p:nvPr/>
        </p:nvPicPr>
        <p:blipFill>
          <a:blip r:embed="rId2"/>
          <a:stretch/>
        </p:blipFill>
        <p:spPr>
          <a:xfrm>
            <a:off x="3827760" y="3522840"/>
            <a:ext cx="1912680" cy="1322640"/>
          </a:xfrm>
          <a:prstGeom prst="rect">
            <a:avLst/>
          </a:prstGeom>
          <a:ln>
            <a:noFill/>
          </a:ln>
        </p:spPr>
      </p:pic>
      <p:pic>
        <p:nvPicPr>
          <p:cNvPr id="93" name="Picture 3"/>
          <p:cNvPicPr/>
          <p:nvPr/>
        </p:nvPicPr>
        <p:blipFill>
          <a:blip r:embed="rId3"/>
          <a:stretch/>
        </p:blipFill>
        <p:spPr>
          <a:xfrm>
            <a:off x="644040" y="4417560"/>
            <a:ext cx="1895400" cy="1581840"/>
          </a:xfrm>
          <a:prstGeom prst="rect">
            <a:avLst/>
          </a:prstGeom>
          <a:ln w="9360">
            <a:noFill/>
          </a:ln>
        </p:spPr>
      </p:pic>
      <p:pic>
        <p:nvPicPr>
          <p:cNvPr id="94" name="Picture 5"/>
          <p:cNvPicPr/>
          <p:nvPr/>
        </p:nvPicPr>
        <p:blipFill>
          <a:blip r:embed="rId4"/>
          <a:stretch/>
        </p:blipFill>
        <p:spPr>
          <a:xfrm>
            <a:off x="6958120" y="4430160"/>
            <a:ext cx="1697400" cy="1569240"/>
          </a:xfrm>
          <a:prstGeom prst="rect">
            <a:avLst/>
          </a:prstGeom>
          <a:ln w="9360">
            <a:noFill/>
          </a:ln>
        </p:spPr>
      </p:pic>
      <p:sp>
        <p:nvSpPr>
          <p:cNvPr id="95" name="Line 2"/>
          <p:cNvSpPr/>
          <p:nvPr/>
        </p:nvSpPr>
        <p:spPr>
          <a:xfrm flipV="1">
            <a:off x="2398480" y="3909720"/>
            <a:ext cx="1516160" cy="753720"/>
          </a:xfrm>
          <a:prstGeom prst="line">
            <a:avLst/>
          </a:prstGeom>
          <a:ln w="108000">
            <a:solidFill>
              <a:srgbClr val="E8335E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Line 3"/>
          <p:cNvSpPr/>
          <p:nvPr/>
        </p:nvSpPr>
        <p:spPr>
          <a:xfrm>
            <a:off x="5502000" y="4153680"/>
            <a:ext cx="1566720" cy="829440"/>
          </a:xfrm>
          <a:prstGeom prst="line">
            <a:avLst/>
          </a:prstGeom>
          <a:ln w="108000">
            <a:solidFill>
              <a:srgbClr val="E8335E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/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Englische  Scherzfrage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Why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do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you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tell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actors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to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break a leg?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3200" b="0" strike="noStrike" spc="-1" dirty="0">
              <a:solidFill>
                <a:srgbClr val="FFFFFF"/>
              </a:solidFill>
              <a:latin typeface="Gentium Basic"/>
              <a:ea typeface="WenQuanYi Micro Hei"/>
            </a:endParaRPr>
          </a:p>
          <a:p>
            <a:pPr algn="ctr">
              <a:lnSpc>
                <a:spcPct val="100000"/>
              </a:lnSpc>
            </a:pP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Because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every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play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has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a cast.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3200" b="0" strike="noStrike" spc="-1" dirty="0">
              <a:latin typeface="Arial"/>
            </a:endParaRPr>
          </a:p>
        </p:txBody>
      </p:sp>
      <p:pic>
        <p:nvPicPr>
          <p:cNvPr id="3" name="Grafik 2" descr="Ein Bild, das Text, Vektorgrafiken enthält.&#10;&#10;Automatisch generierte Beschreibung">
            <a:extLst>
              <a:ext uri="{FF2B5EF4-FFF2-40B4-BE49-F238E27FC236}">
                <a16:creationId xmlns:a16="http://schemas.microsoft.com/office/drawing/2014/main" id="{B37D8678-26C7-46EC-8361-584F8FB06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60" y="2834640"/>
            <a:ext cx="1605280" cy="321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6051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48000" y="668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3600" strike="noStrike" cap="all" spc="-1" dirty="0" err="1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ÜbersetzungsProblem</a:t>
            </a:r>
            <a:endParaRPr lang="de-DE" sz="36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sz="30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In einer Volksgruppe in Afrika leben sie in Rundhütten und haben keine Türen. Bei ihnen kann man nicht anklopfen.</a:t>
            </a:r>
            <a:endParaRPr lang="de-DE" sz="3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30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Offenbarung 3,20:</a:t>
            </a:r>
          </a:p>
          <a:p>
            <a:pPr>
              <a:lnSpc>
                <a:spcPct val="100000"/>
              </a:lnSpc>
            </a:pPr>
            <a:endParaRPr lang="de-DE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30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„Ich stehe vor der Tür</a:t>
            </a:r>
            <a:endParaRPr lang="de-DE" sz="3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30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und klopfe an.“</a:t>
            </a:r>
            <a:endParaRPr lang="de-DE" sz="30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98" name="Picture 2"/>
          <p:cNvPicPr/>
          <p:nvPr/>
        </p:nvPicPr>
        <p:blipFill>
          <a:blip r:embed="rId2"/>
          <a:srcRect l="7021" t="2366" r="8863" b="3968"/>
          <a:stretch/>
        </p:blipFill>
        <p:spPr>
          <a:xfrm>
            <a:off x="4523040" y="2844000"/>
            <a:ext cx="4161240" cy="3093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48000" y="668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3600" strike="noStrike" cap="all" spc="-1" dirty="0" err="1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ÜbersetzungsProblem</a:t>
            </a:r>
            <a:endParaRPr lang="de-DE" sz="36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sz="30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Wenn man bei dieser Volksgruppe vor dem Eingang wartet und um Einlass bitten möchte, klatscht man. Deshalb ist eine gute Übersetzung:</a:t>
            </a:r>
            <a:endParaRPr lang="de-DE" sz="3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30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Offenbarung 3,20:</a:t>
            </a:r>
          </a:p>
          <a:p>
            <a:pPr>
              <a:lnSpc>
                <a:spcPct val="100000"/>
              </a:lnSpc>
            </a:pPr>
            <a:endParaRPr lang="de-DE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30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„Ich stehe vor dem</a:t>
            </a:r>
            <a:endParaRPr lang="de-DE" sz="3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30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Eingang und klatsche</a:t>
            </a:r>
            <a:endParaRPr lang="de-DE" sz="30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30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in die Hände.“</a:t>
            </a:r>
            <a:endParaRPr lang="de-DE" sz="30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00" name="Picture 2"/>
          <p:cNvPicPr/>
          <p:nvPr/>
        </p:nvPicPr>
        <p:blipFill>
          <a:blip r:embed="rId2"/>
          <a:srcRect l="7021" t="2366" r="8863" b="3968"/>
          <a:stretch/>
        </p:blipFill>
        <p:spPr>
          <a:xfrm>
            <a:off x="4523040" y="2844000"/>
            <a:ext cx="4161240" cy="3093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48000" y="589280"/>
            <a:ext cx="8133840" cy="524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lang="de-DE" sz="36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Neue Worte finden</a:t>
            </a:r>
            <a:endParaRPr lang="de-DE" sz="36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  <a:p>
            <a:pPr marL="2160">
              <a:lnSpc>
                <a:spcPct val="100000"/>
              </a:lnSpc>
              <a:buClr>
                <a:srgbClr val="FFFFFF"/>
              </a:buClr>
              <a:buSzPct val="45000"/>
            </a:pPr>
            <a:endParaRPr lang="de-DE" sz="2600" b="0" strike="noStrike" spc="-1" dirty="0">
              <a:solidFill>
                <a:schemeClr val="bg1"/>
              </a:solidFill>
              <a:latin typeface="Gentium Basic"/>
              <a:ea typeface="Noto Sans CJK SC"/>
            </a:endParaRPr>
          </a:p>
          <a:p>
            <a:pPr marL="2160">
              <a:lnSpc>
                <a:spcPct val="120000"/>
              </a:lnSpc>
              <a:buClr>
                <a:srgbClr val="FFFFFF"/>
              </a:buClr>
              <a:buSzPct val="45000"/>
            </a:pPr>
            <a:endParaRPr lang="de-DE" sz="2600" b="0" strike="noStrike" spc="-1" dirty="0">
              <a:solidFill>
                <a:schemeClr val="bg1"/>
              </a:solidFill>
              <a:latin typeface="Gentium Basic"/>
              <a:ea typeface="Noto Sans CJK SC"/>
            </a:endParaRPr>
          </a:p>
          <a:p>
            <a:pPr marL="2160">
              <a:lnSpc>
                <a:spcPct val="120000"/>
              </a:lnSpc>
              <a:buClr>
                <a:srgbClr val="FFFFFF"/>
              </a:buClr>
              <a:buSzPct val="45000"/>
            </a:pPr>
            <a:r>
              <a:rPr lang="de-DE" sz="2600" b="0" strike="noStrike" spc="-1" dirty="0" err="1">
                <a:solidFill>
                  <a:schemeClr val="bg1"/>
                </a:solidFill>
                <a:latin typeface="Gentium Basic"/>
                <a:ea typeface="Noto Sans CJK SC"/>
              </a:rPr>
              <a:t>Toura</a:t>
            </a:r>
            <a:r>
              <a:rPr lang="de-DE" sz="2600" b="0" strike="noStrike" spc="-1" dirty="0">
                <a:solidFill>
                  <a:schemeClr val="bg1"/>
                </a:solidFill>
                <a:latin typeface="Gentium Basic"/>
                <a:ea typeface="Noto Sans CJK SC"/>
              </a:rPr>
              <a:t>, Elfenbeinküste: </a:t>
            </a:r>
          </a:p>
          <a:p>
            <a:pPr marL="2160">
              <a:lnSpc>
                <a:spcPct val="120000"/>
              </a:lnSpc>
              <a:buClr>
                <a:srgbClr val="FFFFFF"/>
              </a:buClr>
              <a:buSzPct val="45000"/>
            </a:pPr>
            <a:r>
              <a:rPr lang="de-DE" sz="2600" b="0" strike="noStrike" spc="-1" dirty="0">
                <a:solidFill>
                  <a:schemeClr val="bg1"/>
                </a:solidFill>
                <a:latin typeface="Gentium Basic"/>
                <a:ea typeface="Noto Sans CJK SC"/>
              </a:rPr>
              <a:t>„Mein Herz sitzt im Öl“ für Freude,</a:t>
            </a:r>
            <a:endParaRPr lang="de-DE" sz="2600" b="0" strike="noStrike" spc="-1" dirty="0">
              <a:solidFill>
                <a:schemeClr val="bg1"/>
              </a:solidFill>
              <a:latin typeface="Arial"/>
            </a:endParaRPr>
          </a:p>
          <a:p>
            <a:pPr marL="2160">
              <a:lnSpc>
                <a:spcPct val="120000"/>
              </a:lnSpc>
              <a:buClr>
                <a:srgbClr val="FFFFFF"/>
              </a:buClr>
              <a:buSzPct val="45000"/>
            </a:pPr>
            <a:endParaRPr lang="de-DE" sz="2600" b="0" strike="noStrike" spc="-1" dirty="0">
              <a:solidFill>
                <a:schemeClr val="bg1"/>
              </a:solidFill>
              <a:latin typeface="Gentium Basic"/>
              <a:ea typeface="Noto Sans CJK SC"/>
            </a:endParaRPr>
          </a:p>
          <a:p>
            <a:pPr marL="2160">
              <a:lnSpc>
                <a:spcPct val="120000"/>
              </a:lnSpc>
              <a:buClr>
                <a:srgbClr val="FFFFFF"/>
              </a:buClr>
              <a:buSzPct val="45000"/>
            </a:pPr>
            <a:r>
              <a:rPr lang="de-DE" sz="2600" b="0" strike="noStrike" spc="-1" dirty="0" err="1">
                <a:solidFill>
                  <a:schemeClr val="bg1"/>
                </a:solidFill>
                <a:latin typeface="Gentium Basic"/>
                <a:ea typeface="Noto Sans CJK SC"/>
              </a:rPr>
              <a:t>Motilone</a:t>
            </a:r>
            <a:r>
              <a:rPr lang="de-DE" sz="2600" b="0" strike="noStrike" spc="-1" dirty="0">
                <a:solidFill>
                  <a:schemeClr val="bg1"/>
                </a:solidFill>
                <a:latin typeface="Gentium Basic"/>
                <a:ea typeface="Noto Sans CJK SC"/>
              </a:rPr>
              <a:t>, Kolumbien: </a:t>
            </a:r>
          </a:p>
          <a:p>
            <a:pPr marL="2160">
              <a:lnSpc>
                <a:spcPct val="120000"/>
              </a:lnSpc>
              <a:buClr>
                <a:srgbClr val="FFFFFF"/>
              </a:buClr>
              <a:buSzPct val="45000"/>
            </a:pPr>
            <a:r>
              <a:rPr lang="de-DE" sz="2600" b="0" strike="noStrike" spc="-1" dirty="0">
                <a:solidFill>
                  <a:schemeClr val="bg1"/>
                </a:solidFill>
                <a:latin typeface="Gentium Basic"/>
                <a:ea typeface="Noto Sans CJK SC"/>
              </a:rPr>
              <a:t>„Die Hängematte in Gott festknüpfen“ für Glauben.</a:t>
            </a:r>
            <a:endParaRPr lang="de-DE" sz="2600" b="0" strike="noStrike" spc="-1" dirty="0">
              <a:solidFill>
                <a:schemeClr val="bg1"/>
              </a:solidFill>
              <a:latin typeface="Arial"/>
            </a:endParaRPr>
          </a:p>
          <a:p>
            <a:pPr marL="2160">
              <a:lnSpc>
                <a:spcPct val="120000"/>
              </a:lnSpc>
              <a:buClr>
                <a:srgbClr val="FFFFFF"/>
              </a:buClr>
              <a:buSzPct val="45000"/>
            </a:pPr>
            <a:endParaRPr lang="de-DE" sz="2600" b="0" strike="noStrike" spc="-1" dirty="0">
              <a:solidFill>
                <a:schemeClr val="bg1"/>
              </a:solidFill>
              <a:latin typeface="Gentium Basic"/>
              <a:ea typeface="Noto Sans CJK SC"/>
            </a:endParaRPr>
          </a:p>
          <a:p>
            <a:pPr marL="2160">
              <a:lnSpc>
                <a:spcPct val="120000"/>
              </a:lnSpc>
              <a:buClr>
                <a:srgbClr val="FFFFFF"/>
              </a:buClr>
              <a:buSzPct val="45000"/>
            </a:pPr>
            <a:r>
              <a:rPr lang="de-DE" sz="2600" b="0" strike="noStrike" spc="-1" dirty="0">
                <a:solidFill>
                  <a:schemeClr val="bg1"/>
                </a:solidFill>
                <a:latin typeface="Gentium Basic"/>
                <a:ea typeface="Noto Sans CJK SC"/>
              </a:rPr>
              <a:t>Sabaoth, Kenia: </a:t>
            </a:r>
          </a:p>
          <a:p>
            <a:pPr marL="2160">
              <a:lnSpc>
                <a:spcPct val="120000"/>
              </a:lnSpc>
              <a:buClr>
                <a:srgbClr val="FFFFFF"/>
              </a:buClr>
              <a:buSzPct val="45000"/>
            </a:pPr>
            <a:r>
              <a:rPr lang="de-DE" sz="2600" b="0" strike="noStrike" spc="-1" dirty="0">
                <a:solidFill>
                  <a:schemeClr val="bg1"/>
                </a:solidFill>
                <a:latin typeface="Gentium Basic"/>
                <a:ea typeface="Noto Sans CJK SC"/>
              </a:rPr>
              <a:t>„Gott weint mit uns“ für Gottes Erbarmen.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0F88C79-55E1-4E83-A150-CC1B15BE4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760" y="1239380"/>
            <a:ext cx="2002070" cy="2089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1425600" y="503554"/>
            <a:ext cx="6864960" cy="7400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Die Arbeit lohnt sich</a:t>
            </a:r>
            <a:endParaRPr lang="de-DE" sz="36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B6F08E88-6128-45A6-865E-8186CEC161E7}"/>
              </a:ext>
            </a:extLst>
          </p:cNvPr>
          <p:cNvSpPr/>
          <p:nvPr/>
        </p:nvSpPr>
        <p:spPr>
          <a:xfrm>
            <a:off x="3911600" y="1463040"/>
            <a:ext cx="4798569" cy="436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de-DE" sz="3200" spc="-1" dirty="0">
                <a:solidFill>
                  <a:schemeClr val="bg1"/>
                </a:solidFill>
                <a:latin typeface="Gentium Basic"/>
                <a:ea typeface="DejaVu Sans"/>
              </a:rPr>
              <a:t>„</a:t>
            </a:r>
            <a:r>
              <a:rPr lang="de-DE" sz="32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Seit meine Tochter mir aus der Bibel vorliest, weiß ich, dass unser Pastor sich die Geschichten nicht selbst ausdenkt. </a:t>
            </a:r>
            <a:endParaRPr lang="de-DE" b="0" strike="noStrike" spc="-1" dirty="0">
              <a:solidFill>
                <a:schemeClr val="bg1"/>
              </a:solid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de-DE" sz="3200" b="0" i="1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 – aus Burkina Faso</a:t>
            </a:r>
            <a:endParaRPr lang="de-DE" sz="32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4" name="Grafik 3" descr="Ein Bild, das Text, gelb, Person, älter enthält.&#10;&#10;Automatisch generierte Beschreibung">
            <a:extLst>
              <a:ext uri="{FF2B5EF4-FFF2-40B4-BE49-F238E27FC236}">
                <a16:creationId xmlns:a16="http://schemas.microsoft.com/office/drawing/2014/main" id="{9CEFAE65-73FD-4775-86D5-D5C81682F3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85" y="1680211"/>
            <a:ext cx="3404109" cy="4471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565200" y="576000"/>
            <a:ext cx="82270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strike="noStrike" cap="all" spc="-1" dirty="0">
                <a:solidFill>
                  <a:srgbClr val="FFFFFF"/>
                </a:solidFill>
                <a:latin typeface="Exo 2 Medium" panose="00000600000000000000" pitchFamily="50" charset="0"/>
                <a:ea typeface="WenQuanYi Micro Hei"/>
              </a:rPr>
              <a:t>Englische  Scherzfrage</a:t>
            </a:r>
            <a:endParaRPr lang="de-DE" sz="3600" strike="noStrike" spc="-1" dirty="0">
              <a:latin typeface="Exo 2 Medium" panose="00000600000000000000" pitchFamily="50" charset="0"/>
            </a:endParaRPr>
          </a:p>
          <a:p>
            <a:pPr algn="ctr"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Why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do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you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tell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actors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to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break a leg?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Because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every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play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</a:t>
            </a:r>
            <a:r>
              <a:rPr lang="de-DE" sz="3200" b="0" strike="noStrike" spc="-1" dirty="0" err="1">
                <a:solidFill>
                  <a:srgbClr val="FFFFFF"/>
                </a:solidFill>
                <a:latin typeface="Gentium Basic"/>
                <a:ea typeface="WenQuanYi Micro Hei"/>
              </a:rPr>
              <a:t>has</a:t>
            </a: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 a cast.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Warum wünscht man Schauspielern Hals- und Beinbruch? </a:t>
            </a:r>
          </a:p>
          <a:p>
            <a:pPr algn="ctr">
              <a:lnSpc>
                <a:spcPct val="100000"/>
              </a:lnSpc>
            </a:pPr>
            <a:r>
              <a:rPr lang="de-DE" sz="3200" b="0" strike="noStrike" spc="-1" dirty="0">
                <a:solidFill>
                  <a:srgbClr val="FFFFFF"/>
                </a:solidFill>
                <a:latin typeface="Gentium Basic"/>
                <a:ea typeface="WenQuanYi Micro Hei"/>
              </a:rPr>
              <a:t>Weil jedes Stück einen „Cast“ (Besetzung bzw. Gipsverband) hat.</a:t>
            </a:r>
            <a:endParaRPr lang="de-DE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37200" y="597600"/>
            <a:ext cx="8227440" cy="530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de-DE" sz="3600" cap="all" spc="-1" dirty="0">
                <a:solidFill>
                  <a:srgbClr val="FFFFFF"/>
                </a:solidFill>
                <a:latin typeface="Exo 2 Medium" panose="00000600000000000000" pitchFamily="50" charset="0"/>
              </a:rPr>
              <a:t>Sprachen mit und ohne Bibel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A51A03B-7C35-4818-AD85-226CB3159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91" y="1172756"/>
            <a:ext cx="7357913" cy="4966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37200" y="597600"/>
            <a:ext cx="7930080" cy="530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/>
            <a:r>
              <a:rPr lang="de-DE" sz="3600" cap="all" spc="-1" dirty="0">
                <a:solidFill>
                  <a:srgbClr val="FFFFFF"/>
                </a:solidFill>
                <a:latin typeface="Exo 2 Medium" panose="00000600000000000000" pitchFamily="50" charset="0"/>
              </a:rPr>
              <a:t>Menschen mit und ohne Bibel</a:t>
            </a:r>
          </a:p>
          <a:p>
            <a:pPr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6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de-DE" sz="1600" b="0" i="1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Quelle: https://www.wycliffe.net/resources/statistics/</a:t>
            </a:r>
            <a:endParaRPr lang="de-DE" sz="1600" b="0" strike="noStrike" spc="-1" dirty="0">
              <a:solidFill>
                <a:schemeClr val="bg1"/>
              </a:solid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de-DE" sz="1600" b="0" i="1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Stand: Oktober 2020</a:t>
            </a:r>
            <a:endParaRPr lang="de-DE" sz="16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89" name="Grafik 88"/>
          <p:cNvPicPr/>
          <p:nvPr/>
        </p:nvPicPr>
        <p:blipFill>
          <a:blip r:embed="rId2"/>
          <a:stretch/>
        </p:blipFill>
        <p:spPr>
          <a:xfrm>
            <a:off x="216000" y="1440000"/>
            <a:ext cx="7997760" cy="4957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1168925" y="1374364"/>
            <a:ext cx="6966408" cy="32919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spcBef>
                <a:spcPts val="283"/>
              </a:spcBef>
              <a:spcAft>
                <a:spcPts val="1200"/>
              </a:spcAft>
            </a:pPr>
            <a:endParaRPr lang="de-DE" sz="2800" spc="-1" dirty="0">
              <a:solidFill>
                <a:schemeClr val="bg1"/>
              </a:solidFill>
              <a:latin typeface="Gentium Basic"/>
            </a:endParaRPr>
          </a:p>
          <a:p>
            <a:pPr algn="ctr">
              <a:spcBef>
                <a:spcPts val="283"/>
              </a:spcBef>
              <a:spcAft>
                <a:spcPts val="1200"/>
              </a:spcAft>
            </a:pPr>
            <a:r>
              <a:rPr lang="de-DE" sz="2800" spc="-1" dirty="0">
                <a:solidFill>
                  <a:schemeClr val="bg1"/>
                </a:solidFill>
                <a:latin typeface="Gentium Basic"/>
              </a:rPr>
              <a:t>Bringt die 12 Arbeitsschritte </a:t>
            </a:r>
          </a:p>
          <a:p>
            <a:pPr algn="ctr">
              <a:spcBef>
                <a:spcPts val="283"/>
              </a:spcBef>
              <a:spcAft>
                <a:spcPts val="1200"/>
              </a:spcAft>
            </a:pPr>
            <a:r>
              <a:rPr lang="de-DE" sz="2800" spc="-1" dirty="0">
                <a:solidFill>
                  <a:schemeClr val="bg1"/>
                </a:solidFill>
                <a:latin typeface="Gentium Basic"/>
              </a:rPr>
              <a:t>in die richtige Reihenfolge!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00911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18892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4000" y="596160"/>
            <a:ext cx="8036280" cy="53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de-DE" sz="2800" strike="noStrike" cap="all" spc="-1" dirty="0">
                <a:solidFill>
                  <a:schemeClr val="bg1"/>
                </a:solidFill>
                <a:latin typeface="Exo 2 Medium" panose="00000600000000000000" pitchFamily="50" charset="0"/>
                <a:ea typeface="DejaVu Sans"/>
              </a:rPr>
              <a:t>12 Schritte zur fertigen Bibelübersetzung</a:t>
            </a:r>
            <a:endParaRPr lang="de-DE" sz="2800" strike="noStrike" spc="-1" dirty="0">
              <a:solidFill>
                <a:schemeClr val="bg1"/>
              </a:solidFill>
              <a:latin typeface="Exo 2 Medium" panose="00000600000000000000" pitchFamily="50" charset="0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2C493D-A9D6-4F26-A798-D537EA332667}"/>
              </a:ext>
            </a:extLst>
          </p:cNvPr>
          <p:cNvSpPr/>
          <p:nvPr/>
        </p:nvSpPr>
        <p:spPr>
          <a:xfrm>
            <a:off x="694160" y="1176400"/>
            <a:ext cx="4162319" cy="487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Spracherkundung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Sprachelernen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514350" indent="-514350">
              <a:lnSpc>
                <a:spcPct val="100000"/>
              </a:lnSpc>
              <a:spcBef>
                <a:spcPts val="283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2800" b="0" strike="noStrike" spc="-1" dirty="0">
                <a:solidFill>
                  <a:schemeClr val="bg1"/>
                </a:solidFill>
                <a:latin typeface="Gentium Basic"/>
                <a:ea typeface="DejaVu Sans"/>
              </a:rPr>
              <a:t>Die Kultur kennenlernen</a:t>
            </a:r>
            <a:endParaRPr lang="de-DE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50681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307C14E7276548BF5C381D93C141DB" ma:contentTypeVersion="10" ma:contentTypeDescription="Ein neues Dokument erstellen." ma:contentTypeScope="" ma:versionID="2fd19082ecc6c5c36189a09d9e5eb9c6">
  <xsd:schema xmlns:xsd="http://www.w3.org/2001/XMLSchema" xmlns:xs="http://www.w3.org/2001/XMLSchema" xmlns:p="http://schemas.microsoft.com/office/2006/metadata/properties" xmlns:ns2="501f9d0e-db8d-46d6-a198-ac19b952cda3" xmlns:ns3="3206dfc3-b9a3-4049-a1af-f75c24fee234" targetNamespace="http://schemas.microsoft.com/office/2006/metadata/properties" ma:root="true" ma:fieldsID="7bdc012de9cabbfad8201e64a23bd0cb" ns2:_="" ns3:_="">
    <xsd:import namespace="501f9d0e-db8d-46d6-a198-ac19b952cda3"/>
    <xsd:import namespace="3206dfc3-b9a3-4049-a1af-f75c24fee2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1f9d0e-db8d-46d6-a198-ac19b952cd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06dfc3-b9a3-4049-a1af-f75c24fee23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559237-421F-41E8-95E3-00837398A61E}"/>
</file>

<file path=customXml/itemProps2.xml><?xml version="1.0" encoding="utf-8"?>
<ds:datastoreItem xmlns:ds="http://schemas.openxmlformats.org/officeDocument/2006/customXml" ds:itemID="{D4DE33E8-A0A3-466C-AFD7-86B019C55A6D}"/>
</file>

<file path=customXml/itemProps3.xml><?xml version="1.0" encoding="utf-8"?>
<ds:datastoreItem xmlns:ds="http://schemas.openxmlformats.org/officeDocument/2006/customXml" ds:itemID="{7EC67C53-BBE9-4F48-9EC0-4C2DA859D4BB}"/>
</file>

<file path=docProps/app.xml><?xml version="1.0" encoding="utf-8"?>
<Properties xmlns="http://schemas.openxmlformats.org/officeDocument/2006/extended-properties" xmlns:vt="http://schemas.openxmlformats.org/officeDocument/2006/docPropsVTypes">
  <Template>Folienmaster_grau_rot-1</Template>
  <TotalTime>0</TotalTime>
  <Words>701</Words>
  <Application>Microsoft Office PowerPoint</Application>
  <PresentationFormat>Bildschirmpräsentation (4:3)</PresentationFormat>
  <Paragraphs>166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23</vt:i4>
      </vt:variant>
    </vt:vector>
  </HeadingPairs>
  <TitlesOfParts>
    <vt:vector size="30" baseType="lpstr">
      <vt:lpstr>Wingdings</vt:lpstr>
      <vt:lpstr>Gentium Basic</vt:lpstr>
      <vt:lpstr>Exo 2 Medium</vt:lpstr>
      <vt:lpstr>Arial</vt:lpstr>
      <vt:lpstr>Symbol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Helene Hildebrandt</dc:creator>
  <dc:description/>
  <cp:lastModifiedBy>Helene Hildebrandt</cp:lastModifiedBy>
  <cp:revision>48</cp:revision>
  <dcterms:created xsi:type="dcterms:W3CDTF">2020-10-22T14:56:00Z</dcterms:created>
  <dcterms:modified xsi:type="dcterms:W3CDTF">2021-04-07T17:09:11Z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Bildschirmpräsentation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  <property fmtid="{D5CDD505-2E9C-101B-9397-08002B2CF9AE}" pid="13" name="ContentTypeId">
    <vt:lpwstr>0x01010003307C14E7276548BF5C381D93C141DB</vt:lpwstr>
  </property>
</Properties>
</file>