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fntdata" ContentType="application/x-fontdata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sldIdLst>
    <p:sldId id="257" r:id="rId2"/>
    <p:sldId id="258" r:id="rId3"/>
    <p:sldId id="262" r:id="rId4"/>
    <p:sldId id="259" r:id="rId5"/>
    <p:sldId id="261" r:id="rId6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7"/>
      <p:bold r:id="rId8"/>
      <p:italic r:id="rId9"/>
      <p:boldItalic r:id="rId10"/>
    </p:embeddedFont>
    <p:embeddedFont>
      <p:font typeface="Exo 2 Medium" panose="00000600000000000000" pitchFamily="50" charset="0"/>
      <p:regular r:id="rId11"/>
      <p:italic r:id="rId12"/>
    </p:embeddedFont>
    <p:embeddedFont>
      <p:font typeface="Gentium Basic" panose="02000503060000020004" pitchFamily="2" charset="0"/>
      <p:regular r:id="rId13"/>
      <p:bold r:id="rId14"/>
      <p:italic r:id="rId15"/>
      <p:boldItalic r:id="rId16"/>
    </p:embeddedFont>
  </p:embeddedFont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customXml" Target="../customXml/item1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10.fnt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5.fntdata"/><Relationship Id="rId5" Type="http://schemas.openxmlformats.org/officeDocument/2006/relationships/slide" Target="slides/slide4.xml"/><Relationship Id="rId15" Type="http://schemas.openxmlformats.org/officeDocument/2006/relationships/font" Target="fonts/font9.fntdata"/><Relationship Id="rId23" Type="http://schemas.openxmlformats.org/officeDocument/2006/relationships/customXml" Target="../customXml/item3.xml"/><Relationship Id="rId10" Type="http://schemas.openxmlformats.org/officeDocument/2006/relationships/font" Target="fonts/font4.fntdata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ieren 4"/>
          <p:cNvGrpSpPr/>
          <p:nvPr userDrawn="1"/>
        </p:nvGrpSpPr>
        <p:grpSpPr>
          <a:xfrm>
            <a:off x="251520" y="764704"/>
            <a:ext cx="8424936" cy="6048672"/>
            <a:chOff x="395536" y="1340768"/>
            <a:chExt cx="8424936" cy="5401458"/>
          </a:xfrm>
          <a:solidFill>
            <a:srgbClr val="E8335D"/>
          </a:solidFill>
        </p:grpSpPr>
        <p:sp>
          <p:nvSpPr>
            <p:cNvPr id="7" name="Rechteck 6"/>
            <p:cNvSpPr/>
            <p:nvPr userDrawn="1"/>
          </p:nvSpPr>
          <p:spPr>
            <a:xfrm>
              <a:off x="395536" y="1340768"/>
              <a:ext cx="8424936" cy="5040560"/>
            </a:xfrm>
            <a:prstGeom prst="rect">
              <a:avLst/>
            </a:prstGeom>
            <a:grpFill/>
            <a:ln>
              <a:solidFill>
                <a:schemeClr val="accent1">
                  <a:shade val="50000"/>
                  <a:alpha val="4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" name="Flussdiagramm: Zusammenführen 7"/>
            <p:cNvSpPr/>
            <p:nvPr userDrawn="1"/>
          </p:nvSpPr>
          <p:spPr>
            <a:xfrm rot="1198026">
              <a:off x="1051920" y="6300784"/>
              <a:ext cx="288032" cy="441442"/>
            </a:xfrm>
            <a:prstGeom prst="flowChartMerg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6" name="Rechteck 5"/>
          <p:cNvSpPr/>
          <p:nvPr userDrawn="1"/>
        </p:nvSpPr>
        <p:spPr>
          <a:xfrm>
            <a:off x="467544" y="476672"/>
            <a:ext cx="8424936" cy="568863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0"/>
          </p:nvPr>
        </p:nvSpPr>
        <p:spPr>
          <a:xfrm>
            <a:off x="755650" y="692697"/>
            <a:ext cx="7993063" cy="525725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/>
          <a:lstStyle>
            <a:lvl1pPr marL="0" indent="0">
              <a:buNone/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305603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ieren 4"/>
          <p:cNvGrpSpPr/>
          <p:nvPr userDrawn="1"/>
        </p:nvGrpSpPr>
        <p:grpSpPr>
          <a:xfrm>
            <a:off x="251520" y="764704"/>
            <a:ext cx="8424936" cy="6048672"/>
            <a:chOff x="395536" y="1340768"/>
            <a:chExt cx="8424936" cy="5401458"/>
          </a:xfrm>
          <a:solidFill>
            <a:srgbClr val="E8335D"/>
          </a:solidFill>
        </p:grpSpPr>
        <p:sp>
          <p:nvSpPr>
            <p:cNvPr id="7" name="Rechteck 6"/>
            <p:cNvSpPr/>
            <p:nvPr userDrawn="1"/>
          </p:nvSpPr>
          <p:spPr>
            <a:xfrm>
              <a:off x="395536" y="1340768"/>
              <a:ext cx="8424936" cy="5040560"/>
            </a:xfrm>
            <a:prstGeom prst="rect">
              <a:avLst/>
            </a:prstGeom>
            <a:grpFill/>
            <a:ln>
              <a:solidFill>
                <a:schemeClr val="accent1">
                  <a:shade val="50000"/>
                  <a:alpha val="4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" name="Flussdiagramm: Zusammenführen 7"/>
            <p:cNvSpPr/>
            <p:nvPr userDrawn="1"/>
          </p:nvSpPr>
          <p:spPr>
            <a:xfrm rot="1198026">
              <a:off x="1051920" y="6300784"/>
              <a:ext cx="288032" cy="441442"/>
            </a:xfrm>
            <a:prstGeom prst="flowChartMerg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6" name="Rechteck 5"/>
          <p:cNvSpPr/>
          <p:nvPr userDrawn="1"/>
        </p:nvSpPr>
        <p:spPr>
          <a:xfrm>
            <a:off x="467544" y="476672"/>
            <a:ext cx="8424936" cy="568863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0"/>
          </p:nvPr>
        </p:nvSpPr>
        <p:spPr>
          <a:xfrm>
            <a:off x="755651" y="980057"/>
            <a:ext cx="3672333" cy="4969223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/>
          <a:lstStyle>
            <a:lvl1pPr marL="0" indent="0">
              <a:buNone/>
              <a:defRPr sz="2800">
                <a:solidFill>
                  <a:schemeClr val="bg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sz="quarter" idx="11"/>
          </p:nvPr>
        </p:nvSpPr>
        <p:spPr>
          <a:xfrm>
            <a:off x="4860031" y="981075"/>
            <a:ext cx="3816425" cy="496820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064984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>
          <a:xfrm>
            <a:off x="683419" y="764705"/>
            <a:ext cx="7777162" cy="518457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0391848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55271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../../../Videos/kimyal_dedication%202%20Min..MP4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>
          <a:xfrm>
            <a:off x="3995936" y="980058"/>
            <a:ext cx="4752777" cy="4177134"/>
          </a:xfrm>
        </p:spPr>
        <p:txBody>
          <a:bodyPr/>
          <a:lstStyle/>
          <a:p>
            <a:pPr fontAlgn="auto">
              <a:spcBef>
                <a:spcPts val="0"/>
              </a:spcBef>
            </a:pPr>
            <a:r>
              <a:rPr lang="de-DE" sz="4400" kern="0" dirty="0">
                <a:effectLst/>
                <a:latin typeface="Gentium Basic" panose="02000503060000020004" pitchFamily="2" charset="0"/>
                <a:ea typeface="WenQuanYi Micro Hei"/>
                <a:cs typeface="Lohit Devanagari"/>
              </a:rPr>
              <a:t>Bibel übersetzt    </a:t>
            </a:r>
            <a:r>
              <a:rPr lang="de-DE" sz="4400" kern="150" dirty="0">
                <a:effectLst/>
                <a:latin typeface="Gentium Basic" panose="02000503060000020004" pitchFamily="2" charset="0"/>
                <a:ea typeface="WenQuanYi Micro Hei"/>
                <a:cs typeface="Segoe UI Symbol" panose="020B0502040204020203" pitchFamily="34" charset="0"/>
              </a:rPr>
              <a:t>✓</a:t>
            </a:r>
            <a:endParaRPr lang="de-DE" sz="4400" kern="150" dirty="0">
              <a:latin typeface="Gentium Basic" panose="02000503060000020004" pitchFamily="2" charset="0"/>
              <a:ea typeface="WenQuanYi Micro Hei"/>
              <a:cs typeface="Segoe UI Symbol" panose="020B0502040204020203" pitchFamily="34" charset="0"/>
            </a:endParaRPr>
          </a:p>
          <a:p>
            <a:pPr fontAlgn="auto">
              <a:lnSpc>
                <a:spcPct val="200000"/>
              </a:lnSpc>
              <a:spcBef>
                <a:spcPts val="0"/>
              </a:spcBef>
            </a:pPr>
            <a:r>
              <a:rPr lang="de-DE" sz="4400" kern="0" dirty="0">
                <a:effectLst/>
                <a:latin typeface="Gentium Basic" panose="02000503060000020004" pitchFamily="2" charset="0"/>
                <a:ea typeface="WenQuanYi Micro Hei"/>
                <a:cs typeface="Lohit Devanagari"/>
              </a:rPr>
              <a:t>Ziel erreicht    </a:t>
            </a:r>
            <a:r>
              <a:rPr lang="de-DE" sz="4400" kern="150" dirty="0">
                <a:effectLst/>
                <a:latin typeface="Gentium Basic" panose="02000503060000020004" pitchFamily="2" charset="0"/>
                <a:ea typeface="WenQuanYi Micro Hei"/>
                <a:cs typeface="Segoe UI Symbol" panose="020B0502040204020203" pitchFamily="34" charset="0"/>
              </a:rPr>
              <a:t>✓</a:t>
            </a:r>
          </a:p>
          <a:p>
            <a:pPr fontAlgn="auto">
              <a:lnSpc>
                <a:spcPct val="200000"/>
              </a:lnSpc>
              <a:spcBef>
                <a:spcPts val="0"/>
              </a:spcBef>
            </a:pPr>
            <a:r>
              <a:rPr lang="de-DE" sz="4400" kern="150" dirty="0">
                <a:latin typeface="Gentium Basic" panose="02000503060000020004" pitchFamily="2" charset="0"/>
                <a:ea typeface="WenQuanYi Micro Hei"/>
                <a:cs typeface="Lohit Devanagari"/>
              </a:rPr>
              <a:t>   </a:t>
            </a:r>
            <a:r>
              <a:rPr lang="de-DE" sz="4400" kern="150" dirty="0">
                <a:effectLst/>
                <a:latin typeface="Gentium Basic" panose="02000503060000020004" pitchFamily="2" charset="0"/>
                <a:ea typeface="WenQuanYi Micro Hei"/>
                <a:cs typeface="Lohit Devanagari"/>
              </a:rPr>
              <a:t>  </a:t>
            </a:r>
            <a:r>
              <a:rPr lang="de-DE" sz="4400" kern="0" dirty="0">
                <a:effectLst/>
                <a:latin typeface="Gentium Basic" panose="02000503060000020004" pitchFamily="2" charset="0"/>
                <a:ea typeface="WenQuanYi Micro Hei"/>
                <a:cs typeface="Lohit Devanagari"/>
              </a:rPr>
              <a:t>Oder??? </a:t>
            </a:r>
            <a:endParaRPr lang="de-DE" sz="4400" kern="150" dirty="0">
              <a:effectLst/>
              <a:latin typeface="Gentium Basic" panose="02000503060000020004" pitchFamily="2" charset="0"/>
              <a:ea typeface="WenQuanYi Micro Hei"/>
              <a:cs typeface="Lohit Devanagari"/>
            </a:endParaRPr>
          </a:p>
        </p:txBody>
      </p:sp>
      <p:pic>
        <p:nvPicPr>
          <p:cNvPr id="3" name="Picture 3" descr="P1010047">
            <a:hlinkClick r:id="rId2" action="ppaction://hlinkfile"/>
            <a:extLst>
              <a:ext uri="{FF2B5EF4-FFF2-40B4-BE49-F238E27FC236}">
                <a16:creationId xmlns:a16="http://schemas.microsoft.com/office/drawing/2014/main" id="{91AB87BF-8BB4-479D-B7DA-8EB72839EA4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43" r="7143"/>
          <a:stretch/>
        </p:blipFill>
        <p:spPr bwMode="auto">
          <a:xfrm>
            <a:off x="482784" y="491912"/>
            <a:ext cx="3109708" cy="5661962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Grafik 9" descr="Ein Bild, das Text enthält.&#10;&#10;Automatisch generierte Beschreibung">
            <a:extLst>
              <a:ext uri="{FF2B5EF4-FFF2-40B4-BE49-F238E27FC236}">
                <a16:creationId xmlns:a16="http://schemas.microsoft.com/office/drawing/2014/main" id="{1E17EF83-F1D2-4736-B46A-EBFEA5E3782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186" y="3627245"/>
            <a:ext cx="4918864" cy="252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01292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>
          <a:xfrm>
            <a:off x="755650" y="514380"/>
            <a:ext cx="7993063" cy="5257254"/>
          </a:xfrm>
        </p:spPr>
        <p:txBody>
          <a:bodyPr/>
          <a:lstStyle/>
          <a:p>
            <a:pPr algn="ctr"/>
            <a:r>
              <a:rPr lang="de-DE" sz="3000" cap="all" dirty="0">
                <a:latin typeface="Exo 2 Medium" panose="00000600000000000000" pitchFamily="50" charset="0"/>
              </a:rPr>
              <a:t>So oft lesen die Deutschen in der Bibel 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4828E1B6-D2B0-4C88-94DB-CDA4EB0F7B72}"/>
              </a:ext>
            </a:extLst>
          </p:cNvPr>
          <p:cNvPicPr/>
          <p:nvPr/>
        </p:nvPicPr>
        <p:blipFill rotWithShape="1">
          <a:blip r:embed="rId2"/>
          <a:srcRect l="14148" t="33117" r="31829" b="12912"/>
          <a:stretch/>
        </p:blipFill>
        <p:spPr bwMode="auto">
          <a:xfrm>
            <a:off x="1439776" y="1196752"/>
            <a:ext cx="6408712" cy="36004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Textfeld 3">
            <a:extLst>
              <a:ext uri="{FF2B5EF4-FFF2-40B4-BE49-F238E27FC236}">
                <a16:creationId xmlns:a16="http://schemas.microsoft.com/office/drawing/2014/main" id="{95D60AC5-65ED-4143-9A16-C762BBA6CEC5}"/>
              </a:ext>
            </a:extLst>
          </p:cNvPr>
          <p:cNvSpPr txBox="1"/>
          <p:nvPr/>
        </p:nvSpPr>
        <p:spPr>
          <a:xfrm>
            <a:off x="539552" y="4966708"/>
            <a:ext cx="8209161" cy="120802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t">
            <a:spAutoFit/>
          </a:bodyPr>
          <a:lstStyle/>
          <a:p>
            <a:pPr>
              <a:spcBef>
                <a:spcPts val="500"/>
              </a:spcBef>
            </a:pPr>
            <a:r>
              <a:rPr lang="de-DE" sz="1200" b="1" kern="0" dirty="0">
                <a:solidFill>
                  <a:schemeClr val="bg1"/>
                </a:solidFill>
                <a:effectLst/>
                <a:latin typeface="Gentium Basic" panose="02000503060000020004" pitchFamily="2" charset="0"/>
                <a:ea typeface="WenQuanYi Micro Hei"/>
                <a:cs typeface="Lohit Devanagari"/>
              </a:rPr>
              <a:t>Veröffentlichungsort und -datum: </a:t>
            </a:r>
            <a:r>
              <a:rPr lang="de-DE" sz="1200" kern="0" dirty="0">
                <a:solidFill>
                  <a:schemeClr val="bg1"/>
                </a:solidFill>
                <a:effectLst/>
                <a:latin typeface="Gentium Basic" panose="02000503060000020004" pitchFamily="2" charset="0"/>
                <a:ea typeface="WenQuanYi Micro Hei"/>
                <a:cs typeface="Lohit Devanagari"/>
              </a:rPr>
              <a:t>Wetzlar, 15.05.2019</a:t>
            </a:r>
            <a:r>
              <a:rPr lang="de-DE" sz="1200" b="1" kern="0" dirty="0">
                <a:solidFill>
                  <a:schemeClr val="bg1"/>
                </a:solidFill>
                <a:effectLst/>
                <a:latin typeface="Gentium Basic" panose="02000503060000020004" pitchFamily="2" charset="0"/>
                <a:ea typeface="WenQuanYi Micro Hei"/>
                <a:cs typeface="Lohit Devanagari"/>
              </a:rPr>
              <a:t>		</a:t>
            </a:r>
          </a:p>
          <a:p>
            <a:pPr>
              <a:spcBef>
                <a:spcPts val="500"/>
              </a:spcBef>
            </a:pPr>
            <a:r>
              <a:rPr lang="de-DE" sz="1200" b="1" kern="0" dirty="0">
                <a:solidFill>
                  <a:schemeClr val="bg1"/>
                </a:solidFill>
                <a:effectLst/>
                <a:latin typeface="Gentium Basic" panose="02000503060000020004" pitchFamily="2" charset="0"/>
                <a:ea typeface="WenQuanYi Micro Hei"/>
                <a:cs typeface="Lohit Devanagari"/>
              </a:rPr>
              <a:t>Region: </a:t>
            </a:r>
            <a:r>
              <a:rPr lang="de-DE" sz="1200" kern="0" dirty="0">
                <a:solidFill>
                  <a:schemeClr val="bg1"/>
                </a:solidFill>
                <a:effectLst/>
                <a:latin typeface="Gentium Basic" panose="02000503060000020004" pitchFamily="2" charset="0"/>
                <a:ea typeface="WenQuanYi Micro Hei"/>
                <a:cs typeface="Lohit Devanagari"/>
              </a:rPr>
              <a:t>Deutschland</a:t>
            </a:r>
            <a:endParaRPr lang="de-DE" sz="1200" kern="150" dirty="0">
              <a:solidFill>
                <a:schemeClr val="bg1"/>
              </a:solidFill>
              <a:effectLst/>
              <a:latin typeface="Gentium Basic" panose="02000503060000020004" pitchFamily="2" charset="0"/>
              <a:ea typeface="WenQuanYi Micro Hei"/>
              <a:cs typeface="Lohit Devanagari"/>
            </a:endParaRPr>
          </a:p>
          <a:p>
            <a:pPr>
              <a:spcBef>
                <a:spcPts val="500"/>
              </a:spcBef>
            </a:pPr>
            <a:r>
              <a:rPr lang="de-DE" sz="1200" b="1" kern="0" dirty="0">
                <a:solidFill>
                  <a:schemeClr val="bg1"/>
                </a:solidFill>
                <a:effectLst/>
                <a:latin typeface="Gentium Basic" panose="02000503060000020004" pitchFamily="2" charset="0"/>
                <a:ea typeface="WenQuanYi Micro Hei"/>
                <a:cs typeface="Lohit Devanagari"/>
              </a:rPr>
              <a:t>Hinweise und Anmerkungen: </a:t>
            </a:r>
            <a:r>
              <a:rPr lang="de-DE" sz="1200" kern="0" dirty="0">
                <a:solidFill>
                  <a:schemeClr val="bg1"/>
                </a:solidFill>
                <a:effectLst/>
                <a:latin typeface="Gentium Basic" panose="02000503060000020004" pitchFamily="2" charset="0"/>
                <a:ea typeface="WenQuanYi Micro Hei"/>
                <a:cs typeface="Lohit Devanagari"/>
              </a:rPr>
              <a:t>Das Forschungsinstitut INSA-</a:t>
            </a:r>
            <a:r>
              <a:rPr lang="de-DE" sz="1200" kern="0" dirty="0" err="1">
                <a:solidFill>
                  <a:schemeClr val="bg1"/>
                </a:solidFill>
                <a:effectLst/>
                <a:latin typeface="Gentium Basic" panose="02000503060000020004" pitchFamily="2" charset="0"/>
                <a:ea typeface="WenQuanYi Micro Hei"/>
                <a:cs typeface="Lohit Devanagari"/>
              </a:rPr>
              <a:t>Colsulere</a:t>
            </a:r>
            <a:r>
              <a:rPr lang="de-DE" sz="1200" kern="0" dirty="0">
                <a:solidFill>
                  <a:schemeClr val="bg1"/>
                </a:solidFill>
                <a:effectLst/>
                <a:latin typeface="Gentium Basic" panose="02000503060000020004" pitchFamily="2" charset="0"/>
                <a:ea typeface="WenQuanYi Micro Hei"/>
                <a:cs typeface="Lohit Devanagari"/>
              </a:rPr>
              <a:t> befragte im Auftrag der Nachrichtenagentur </a:t>
            </a:r>
            <a:r>
              <a:rPr lang="de-DE" sz="1200" kern="0" dirty="0" err="1">
                <a:solidFill>
                  <a:schemeClr val="bg1"/>
                </a:solidFill>
                <a:effectLst/>
                <a:latin typeface="Gentium Basic" panose="02000503060000020004" pitchFamily="2" charset="0"/>
                <a:ea typeface="WenQuanYi Micro Hei"/>
                <a:cs typeface="Lohit Devanagari"/>
              </a:rPr>
              <a:t>Idea</a:t>
            </a:r>
            <a:r>
              <a:rPr lang="de-DE" sz="1200" kern="0" dirty="0">
                <a:solidFill>
                  <a:schemeClr val="bg1"/>
                </a:solidFill>
                <a:effectLst/>
                <a:latin typeface="Gentium Basic" panose="02000503060000020004" pitchFamily="2" charset="0"/>
                <a:ea typeface="WenQuanYi Micro Hei"/>
                <a:cs typeface="Lohit Devanagari"/>
              </a:rPr>
              <a:t> mehr als 2.000 Erwachsene. Die Quelle macht keine genauen Angaben über den Erhebungszeitraum oder zur Art der Befragung. </a:t>
            </a:r>
            <a:endParaRPr lang="de-DE" sz="1200" kern="150" dirty="0">
              <a:solidFill>
                <a:schemeClr val="bg1"/>
              </a:solidFill>
              <a:effectLst/>
              <a:latin typeface="Gentium Basic" panose="02000503060000020004" pitchFamily="2" charset="0"/>
              <a:ea typeface="WenQuanYi Micro Hei"/>
              <a:cs typeface="Lohit Devanagari"/>
            </a:endParaRPr>
          </a:p>
          <a:p>
            <a:pPr>
              <a:spcBef>
                <a:spcPts val="500"/>
              </a:spcBef>
            </a:pPr>
            <a:r>
              <a:rPr lang="fr-FR" sz="1200" b="1" kern="0" dirty="0">
                <a:solidFill>
                  <a:schemeClr val="bg1"/>
                </a:solidFill>
                <a:effectLst/>
                <a:latin typeface="Gentium Basic" panose="02000503060000020004" pitchFamily="2" charset="0"/>
                <a:ea typeface="WenQuanYi Micro Hei"/>
                <a:cs typeface="Lohit Devanagari"/>
              </a:rPr>
              <a:t>Quelle: </a:t>
            </a:r>
            <a:r>
              <a:rPr lang="fr-FR" sz="1200" kern="0" dirty="0">
                <a:solidFill>
                  <a:schemeClr val="bg1"/>
                </a:solidFill>
                <a:effectLst/>
                <a:latin typeface="Gentium Basic" panose="02000503060000020004" pitchFamily="2" charset="0"/>
                <a:ea typeface="WenQuanYi Micro Hei"/>
                <a:cs typeface="Lohit Devanagari"/>
              </a:rPr>
              <a:t>https://www.katholisch.de/artikel/21678-umfrage-so-oft-lesen-die-deutschen-in-der-bibel </a:t>
            </a:r>
            <a:endParaRPr lang="de-DE" sz="1200" kern="150" dirty="0">
              <a:solidFill>
                <a:schemeClr val="bg1"/>
              </a:solidFill>
              <a:effectLst/>
              <a:latin typeface="Gentium Basic" panose="02000503060000020004" pitchFamily="2" charset="0"/>
              <a:ea typeface="WenQuanYi Micro Hei"/>
              <a:cs typeface="Lohit Devanagari"/>
            </a:endParaRPr>
          </a:p>
        </p:txBody>
      </p:sp>
    </p:spTree>
    <p:extLst>
      <p:ext uri="{BB962C8B-B14F-4D97-AF65-F5344CB8AC3E}">
        <p14:creationId xmlns:p14="http://schemas.microsoft.com/office/powerpoint/2010/main" val="6399600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>
          <a:xfrm>
            <a:off x="724921" y="599698"/>
            <a:ext cx="7993063" cy="5257254"/>
          </a:xfrm>
        </p:spPr>
        <p:txBody>
          <a:bodyPr/>
          <a:lstStyle/>
          <a:p>
            <a:pPr algn="ctr" fontAlgn="auto">
              <a:spcAft>
                <a:spcPts val="1200"/>
              </a:spcAft>
            </a:pPr>
            <a:r>
              <a:rPr lang="de-DE" sz="3500" cap="all" dirty="0">
                <a:latin typeface="Exo 2 Medium" panose="00000600000000000000" pitchFamily="50" charset="0"/>
              </a:rPr>
              <a:t>Geschichte</a:t>
            </a:r>
          </a:p>
          <a:p>
            <a:pPr algn="ctr" fontAlgn="auto">
              <a:spcBef>
                <a:spcPts val="0"/>
              </a:spcBef>
            </a:pPr>
            <a:endParaRPr lang="de-DE" sz="3200" kern="0" dirty="0">
              <a:effectLst/>
              <a:latin typeface="Gentium Basic" panose="02000503060000020004" pitchFamily="2" charset="0"/>
              <a:ea typeface="WenQuanYi Micro Hei"/>
              <a:cs typeface="Lohit Devanagari"/>
            </a:endParaRPr>
          </a:p>
        </p:txBody>
      </p:sp>
      <p:pic>
        <p:nvPicPr>
          <p:cNvPr id="4" name="Grafik 3" descr="Ein Bild, das Person enthält.&#10;&#10;Automatisch generierte Beschreibung">
            <a:extLst>
              <a:ext uri="{FF2B5EF4-FFF2-40B4-BE49-F238E27FC236}">
                <a16:creationId xmlns:a16="http://schemas.microsoft.com/office/drawing/2014/main" id="{CFE58747-95DC-4101-B805-361EB860DF5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43" b="17803"/>
          <a:stretch/>
        </p:blipFill>
        <p:spPr>
          <a:xfrm>
            <a:off x="6156176" y="830985"/>
            <a:ext cx="2592289" cy="5319079"/>
          </a:xfrm>
          <a:prstGeom prst="rect">
            <a:avLst/>
          </a:prstGeom>
        </p:spPr>
      </p:pic>
      <p:pic>
        <p:nvPicPr>
          <p:cNvPr id="8" name="Grafik 7" descr="Ein Bild, das Person, tragen enthält.&#10;&#10;Automatisch generierte Beschreibung">
            <a:extLst>
              <a:ext uri="{FF2B5EF4-FFF2-40B4-BE49-F238E27FC236}">
                <a16:creationId xmlns:a16="http://schemas.microsoft.com/office/drawing/2014/main" id="{E22E4603-A292-4F15-8F8D-C4764CA16FC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350" y="698411"/>
            <a:ext cx="2481498" cy="5455476"/>
          </a:xfrm>
          <a:prstGeom prst="rect">
            <a:avLst/>
          </a:prstGeom>
        </p:spPr>
      </p:pic>
      <p:sp>
        <p:nvSpPr>
          <p:cNvPr id="9" name="Textplatzhalter 1">
            <a:extLst>
              <a:ext uri="{FF2B5EF4-FFF2-40B4-BE49-F238E27FC236}">
                <a16:creationId xmlns:a16="http://schemas.microsoft.com/office/drawing/2014/main" id="{57D396F6-5D12-4C4F-A5B0-608A327C1893}"/>
              </a:ext>
            </a:extLst>
          </p:cNvPr>
          <p:cNvSpPr txBox="1">
            <a:spLocks/>
          </p:cNvSpPr>
          <p:nvPr/>
        </p:nvSpPr>
        <p:spPr>
          <a:xfrm>
            <a:off x="3029264" y="1616194"/>
            <a:ext cx="3384376" cy="210083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</a:pPr>
            <a:r>
              <a:rPr lang="de-DE" sz="3200" kern="0" dirty="0">
                <a:latin typeface="Gentium Basic" panose="02000503060000020004" pitchFamily="2" charset="0"/>
                <a:ea typeface="WenQuanYi Micro Hei"/>
                <a:cs typeface="Lohit Devanagari"/>
              </a:rPr>
              <a:t>Was Martin Luther </a:t>
            </a:r>
          </a:p>
          <a:p>
            <a:pPr algn="ctr">
              <a:spcBef>
                <a:spcPts val="0"/>
              </a:spcBef>
            </a:pPr>
            <a:r>
              <a:rPr lang="de-DE" sz="3200" kern="0" dirty="0">
                <a:latin typeface="Gentium Basic" panose="02000503060000020004" pitchFamily="2" charset="0"/>
                <a:ea typeface="WenQuanYi Micro Hei"/>
                <a:cs typeface="Lohit Devanagari"/>
              </a:rPr>
              <a:t>und die Massai </a:t>
            </a:r>
          </a:p>
          <a:p>
            <a:pPr algn="ctr">
              <a:spcBef>
                <a:spcPts val="0"/>
              </a:spcBef>
            </a:pPr>
            <a:r>
              <a:rPr lang="de-DE" sz="3200" kern="0" dirty="0">
                <a:latin typeface="Gentium Basic" panose="02000503060000020004" pitchFamily="2" charset="0"/>
                <a:ea typeface="WenQuanYi Micro Hei"/>
                <a:cs typeface="Lohit Devanagari"/>
              </a:rPr>
              <a:t>gemeinsam </a:t>
            </a:r>
          </a:p>
          <a:p>
            <a:pPr algn="ctr">
              <a:spcBef>
                <a:spcPts val="0"/>
              </a:spcBef>
            </a:pPr>
            <a:r>
              <a:rPr lang="de-DE" sz="3200" kern="0" dirty="0">
                <a:latin typeface="Gentium Basic" panose="02000503060000020004" pitchFamily="2" charset="0"/>
                <a:ea typeface="WenQuanYi Micro Hei"/>
                <a:cs typeface="Lohit Devanagari"/>
              </a:rPr>
              <a:t>haben </a:t>
            </a:r>
          </a:p>
          <a:p>
            <a:pPr algn="ctr">
              <a:spcBef>
                <a:spcPts val="0"/>
              </a:spcBef>
            </a:pPr>
            <a:endParaRPr lang="de-DE" sz="3200" kern="150" dirty="0">
              <a:latin typeface="Gentium Basic" panose="02000503060000020004" pitchFamily="2" charset="0"/>
              <a:ea typeface="WenQuanYi Micro Hei"/>
              <a:cs typeface="Lohit Devanagari"/>
            </a:endParaRPr>
          </a:p>
        </p:txBody>
      </p:sp>
    </p:spTree>
    <p:extLst>
      <p:ext uri="{BB962C8B-B14F-4D97-AF65-F5344CB8AC3E}">
        <p14:creationId xmlns:p14="http://schemas.microsoft.com/office/powerpoint/2010/main" val="35220529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>
          <a:xfrm>
            <a:off x="724921" y="599698"/>
            <a:ext cx="7993063" cy="5257254"/>
          </a:xfrm>
        </p:spPr>
        <p:txBody>
          <a:bodyPr/>
          <a:lstStyle/>
          <a:p>
            <a:pPr algn="ctr" fontAlgn="auto">
              <a:spcAft>
                <a:spcPts val="1200"/>
              </a:spcAft>
            </a:pPr>
            <a:r>
              <a:rPr lang="de-DE" sz="3500" cap="all" dirty="0">
                <a:latin typeface="Exo 2 Medium" panose="00000600000000000000" pitchFamily="50" charset="0"/>
              </a:rPr>
              <a:t>Gruppenarbeit 1</a:t>
            </a:r>
          </a:p>
          <a:p>
            <a:pPr algn="ctr" fontAlgn="auto">
              <a:spcBef>
                <a:spcPts val="0"/>
              </a:spcBef>
            </a:pPr>
            <a:r>
              <a:rPr lang="de-DE" sz="3200" kern="0" dirty="0">
                <a:effectLst/>
                <a:latin typeface="Gentium Basic" panose="02000503060000020004" pitchFamily="2" charset="0"/>
                <a:ea typeface="WenQuanYi Micro Hei"/>
                <a:cs typeface="Lohit Devanagari"/>
              </a:rPr>
              <a:t>Ihr seid ein Expertenteam für den Bibelgebrauch. </a:t>
            </a:r>
          </a:p>
          <a:p>
            <a:pPr algn="ctr" fontAlgn="auto">
              <a:spcBef>
                <a:spcPts val="0"/>
              </a:spcBef>
            </a:pPr>
            <a:r>
              <a:rPr lang="de-DE" sz="3200" kern="0" dirty="0">
                <a:effectLst/>
                <a:latin typeface="Gentium Basic" panose="02000503060000020004" pitchFamily="2" charset="0"/>
                <a:ea typeface="WenQuanYi Micro Hei"/>
                <a:cs typeface="Lohit Devanagari"/>
              </a:rPr>
              <a:t>Euer Ziel ist es, dass die Schülerinnen und Schüler eurer Schule die Bibel näher kennen lernen und sie immer mehr gebrauchen. </a:t>
            </a:r>
            <a:endParaRPr lang="de-DE" sz="3200" kern="150" dirty="0">
              <a:effectLst/>
              <a:latin typeface="Gentium Basic" panose="02000503060000020004" pitchFamily="2" charset="0"/>
              <a:ea typeface="WenQuanYi Micro Hei"/>
              <a:cs typeface="Lohit Devanagari"/>
            </a:endParaRPr>
          </a:p>
          <a:p>
            <a:pPr algn="ctr" fontAlgn="auto">
              <a:spcBef>
                <a:spcPts val="0"/>
              </a:spcBef>
            </a:pPr>
            <a:r>
              <a:rPr lang="de-DE" sz="3200" kern="0" dirty="0">
                <a:effectLst/>
                <a:latin typeface="Gentium Basic" panose="02000503060000020004" pitchFamily="2" charset="0"/>
                <a:ea typeface="WenQuanYi Micro Hei"/>
                <a:cs typeface="Lohit Devanagari"/>
              </a:rPr>
              <a:t>Sammelt Ideen, was ihr unternehmen könntet.</a:t>
            </a:r>
          </a:p>
        </p:txBody>
      </p:sp>
      <p:pic>
        <p:nvPicPr>
          <p:cNvPr id="6" name="Grafik 5" descr="Ein Bild, das Text, Buch, Regal, drinnen enthält.&#10;&#10;Automatisch generierte Beschreibung">
            <a:extLst>
              <a:ext uri="{FF2B5EF4-FFF2-40B4-BE49-F238E27FC236}">
                <a16:creationId xmlns:a16="http://schemas.microsoft.com/office/drawing/2014/main" id="{5C6AAD8F-E255-4B2D-B2BF-72694D06E1D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07"/>
          <a:stretch/>
        </p:blipFill>
        <p:spPr>
          <a:xfrm>
            <a:off x="482784" y="4451550"/>
            <a:ext cx="4316571" cy="1700636"/>
          </a:xfrm>
          <a:prstGeom prst="rect">
            <a:avLst/>
          </a:prstGeom>
        </p:spPr>
      </p:pic>
      <p:pic>
        <p:nvPicPr>
          <p:cNvPr id="10" name="Grafik 9" descr="Ein Bild, das Text, Buch, Regal, drinnen enthält.&#10;&#10;Automatisch generierte Beschreibung">
            <a:extLst>
              <a:ext uri="{FF2B5EF4-FFF2-40B4-BE49-F238E27FC236}">
                <a16:creationId xmlns:a16="http://schemas.microsoft.com/office/drawing/2014/main" id="{E361A4D8-E00D-4AEB-B87E-5B5FAE8256D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3" r="2830"/>
          <a:stretch/>
        </p:blipFill>
        <p:spPr>
          <a:xfrm>
            <a:off x="4644008" y="4452352"/>
            <a:ext cx="4232344" cy="1700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9024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>
          <a:xfrm>
            <a:off x="755576" y="603070"/>
            <a:ext cx="7993063" cy="5257254"/>
          </a:xfrm>
        </p:spPr>
        <p:txBody>
          <a:bodyPr/>
          <a:lstStyle/>
          <a:p>
            <a:pPr algn="ctr">
              <a:spcAft>
                <a:spcPts val="1200"/>
              </a:spcAft>
            </a:pPr>
            <a:r>
              <a:rPr lang="de-DE" sz="3500" cap="all" dirty="0">
                <a:latin typeface="Exo 2 Medium" panose="00000600000000000000" pitchFamily="50" charset="0"/>
              </a:rPr>
              <a:t>Gruppenarbeit 2</a:t>
            </a:r>
          </a:p>
          <a:p>
            <a:pPr fontAlgn="auto">
              <a:lnSpc>
                <a:spcPct val="130000"/>
              </a:lnSpc>
              <a:spcBef>
                <a:spcPts val="0"/>
              </a:spcBef>
            </a:pPr>
            <a:r>
              <a:rPr lang="de-DE" sz="2600" kern="0" dirty="0">
                <a:latin typeface="Gentium Basic" panose="02000503060000020004" pitchFamily="2" charset="0"/>
              </a:rPr>
              <a:t>Werde Bibelgebrauch-Spezialist! Dein Ziel ist es, das Gleichnis vom verlorenen Sohn bekannt zu machen.</a:t>
            </a:r>
          </a:p>
          <a:p>
            <a:pPr fontAlgn="auto">
              <a:lnSpc>
                <a:spcPct val="130000"/>
              </a:lnSpc>
              <a:spcBef>
                <a:spcPts val="0"/>
              </a:spcBef>
            </a:pPr>
            <a:r>
              <a:rPr lang="de-DE" sz="2600" kern="0" dirty="0">
                <a:latin typeface="Gentium Basic" panose="02000503060000020004" pitchFamily="2" charset="0"/>
              </a:rPr>
              <a:t>Lies den Bibeltext in Lukas 15,11-32. Stelle den Bibeltext allein oder in einer Gruppe kreativ dar, </a:t>
            </a:r>
          </a:p>
          <a:p>
            <a:pPr fontAlgn="auto">
              <a:lnSpc>
                <a:spcPct val="130000"/>
              </a:lnSpc>
              <a:spcBef>
                <a:spcPts val="0"/>
              </a:spcBef>
            </a:pPr>
            <a:r>
              <a:rPr lang="de-DE" sz="2600" kern="0" dirty="0">
                <a:latin typeface="Gentium Basic" panose="02000503060000020004" pitchFamily="2" charset="0"/>
              </a:rPr>
              <a:t>z. B. als</a:t>
            </a:r>
          </a:p>
        </p:txBody>
      </p:sp>
      <p:sp>
        <p:nvSpPr>
          <p:cNvPr id="3" name="Textplatzhalter 1">
            <a:extLst>
              <a:ext uri="{FF2B5EF4-FFF2-40B4-BE49-F238E27FC236}">
                <a16:creationId xmlns:a16="http://schemas.microsoft.com/office/drawing/2014/main" id="{DEBDB346-A07B-4BD0-86DB-845B06FB5EF0}"/>
              </a:ext>
            </a:extLst>
          </p:cNvPr>
          <p:cNvSpPr txBox="1">
            <a:spLocks/>
          </p:cNvSpPr>
          <p:nvPr/>
        </p:nvSpPr>
        <p:spPr>
          <a:xfrm>
            <a:off x="2123728" y="3411565"/>
            <a:ext cx="4680519" cy="265858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numCol="2"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lnSpc>
                <a:spcPct val="13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de-DE" sz="2500" kern="0" dirty="0">
                <a:latin typeface="Gentium Basic" panose="02000503060000020004" pitchFamily="2" charset="0"/>
              </a:rPr>
              <a:t>Bild</a:t>
            </a:r>
          </a:p>
          <a:p>
            <a:pPr marL="457200" indent="-457200">
              <a:lnSpc>
                <a:spcPct val="13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de-DE" sz="2500" kern="0" dirty="0">
                <a:latin typeface="Gentium Basic" panose="02000503060000020004" pitchFamily="2" charset="0"/>
              </a:rPr>
              <a:t>Comic</a:t>
            </a:r>
          </a:p>
          <a:p>
            <a:pPr marL="457200" indent="-457200">
              <a:lnSpc>
                <a:spcPct val="13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de-DE" sz="2500" kern="0" dirty="0">
                <a:latin typeface="Gentium Basic" panose="02000503060000020004" pitchFamily="2" charset="0"/>
              </a:rPr>
              <a:t>Rollenspiel</a:t>
            </a:r>
          </a:p>
          <a:p>
            <a:pPr marL="457200" indent="-457200">
              <a:lnSpc>
                <a:spcPct val="13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de-DE" sz="2500" kern="0" dirty="0">
                <a:latin typeface="Gentium Basic" panose="02000503060000020004" pitchFamily="2" charset="0"/>
              </a:rPr>
              <a:t>Lied</a:t>
            </a:r>
          </a:p>
          <a:p>
            <a:pPr marL="457200" indent="-457200">
              <a:lnSpc>
                <a:spcPct val="13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de-DE" sz="2500" kern="0" dirty="0">
                <a:latin typeface="Gentium Basic" panose="02000503060000020004" pitchFamily="2" charset="0"/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1633514702"/>
      </p:ext>
    </p:extLst>
  </p:cSld>
  <p:clrMapOvr>
    <a:masterClrMapping/>
  </p:clrMapOvr>
</p:sld>
</file>

<file path=ppt/theme/theme1.xml><?xml version="1.0" encoding="utf-8"?>
<a:theme xmlns:a="http://schemas.openxmlformats.org/drawingml/2006/main" name="1_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3307C14E7276548BF5C381D93C141DB" ma:contentTypeVersion="10" ma:contentTypeDescription="Ein neues Dokument erstellen." ma:contentTypeScope="" ma:versionID="2fd19082ecc6c5c36189a09d9e5eb9c6">
  <xsd:schema xmlns:xsd="http://www.w3.org/2001/XMLSchema" xmlns:xs="http://www.w3.org/2001/XMLSchema" xmlns:p="http://schemas.microsoft.com/office/2006/metadata/properties" xmlns:ns2="501f9d0e-db8d-46d6-a198-ac19b952cda3" xmlns:ns3="3206dfc3-b9a3-4049-a1af-f75c24fee234" targetNamespace="http://schemas.microsoft.com/office/2006/metadata/properties" ma:root="true" ma:fieldsID="7bdc012de9cabbfad8201e64a23bd0cb" ns2:_="" ns3:_="">
    <xsd:import namespace="501f9d0e-db8d-46d6-a198-ac19b952cda3"/>
    <xsd:import namespace="3206dfc3-b9a3-4049-a1af-f75c24fee23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01f9d0e-db8d-46d6-a198-ac19b952cda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206dfc3-b9a3-4049-a1af-f75c24fee234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0276F3E-53CA-499F-9CAD-AA7EE4242E44}"/>
</file>

<file path=customXml/itemProps2.xml><?xml version="1.0" encoding="utf-8"?>
<ds:datastoreItem xmlns:ds="http://schemas.openxmlformats.org/officeDocument/2006/customXml" ds:itemID="{B7C3D6B3-2F2A-4917-8A4E-5D27D19A997E}"/>
</file>

<file path=customXml/itemProps3.xml><?xml version="1.0" encoding="utf-8"?>
<ds:datastoreItem xmlns:ds="http://schemas.openxmlformats.org/officeDocument/2006/customXml" ds:itemID="{969A3696-F9D6-4BE0-A074-1E9FE00F4137}"/>
</file>

<file path=docProps/app.xml><?xml version="1.0" encoding="utf-8"?>
<Properties xmlns="http://schemas.openxmlformats.org/officeDocument/2006/extended-properties" xmlns:vt="http://schemas.openxmlformats.org/officeDocument/2006/docPropsVTypes">
  <Template>Folienmaster_grau_rot-1</Template>
  <TotalTime>0</TotalTime>
  <Words>173</Words>
  <Application>Microsoft Office PowerPoint</Application>
  <PresentationFormat>Bildschirmpräsentation (4:3)</PresentationFormat>
  <Paragraphs>26</Paragraphs>
  <Slides>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11" baseType="lpstr">
      <vt:lpstr>Arial</vt:lpstr>
      <vt:lpstr>Exo 2 Medium</vt:lpstr>
      <vt:lpstr>Gentium Basic</vt:lpstr>
      <vt:lpstr>Calibri</vt:lpstr>
      <vt:lpstr>Wingdings</vt:lpstr>
      <vt:lpstr>1_Larissa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Helene Hildebrandt</dc:creator>
  <cp:lastModifiedBy>Helene Hildebrandt</cp:lastModifiedBy>
  <cp:revision>31</cp:revision>
  <dcterms:created xsi:type="dcterms:W3CDTF">2020-10-22T14:56:00Z</dcterms:created>
  <dcterms:modified xsi:type="dcterms:W3CDTF">2021-04-07T10:16:32Z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0x01010003307C14E7276548BF5C381D93C141DB</vt:lpwstr>
  </property>
</Properties>
</file>